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9" r:id="rId5"/>
    <p:sldId id="274" r:id="rId6"/>
    <p:sldId id="278" r:id="rId7"/>
    <p:sldId id="279" r:id="rId8"/>
    <p:sldId id="280" r:id="rId9"/>
    <p:sldId id="283" r:id="rId10"/>
    <p:sldId id="275" r:id="rId11"/>
  </p:sldIdLst>
  <p:sldSz cx="9144000" cy="6858000" type="screen4x3"/>
  <p:notesSz cx="6797675" cy="987266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29" autoAdjust="0"/>
  </p:normalViewPr>
  <p:slideViewPr>
    <p:cSldViewPr snapToGrid="0">
      <p:cViewPr varScale="1">
        <p:scale>
          <a:sx n="111" d="100"/>
          <a:sy n="111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ikolay\Desktop\New%20Microsoft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cat>
            <c:strRef>
              <c:f>Sheet1!$A$1:$A$2</c:f>
              <c:strCache>
                <c:ptCount val="2"/>
                <c:pt idx="0">
                  <c:v>Швейцарски принос</c:v>
                </c:pt>
                <c:pt idx="1">
                  <c:v>Национално съфинансиране</c:v>
                </c:pt>
              </c:strCache>
            </c:strRef>
          </c:cat>
          <c:val>
            <c:numRef>
              <c:f>Sheet1!$B$1:$B$2</c:f>
              <c:numCache>
                <c:formatCode>[$CHF]\ #,##0.00</c:formatCode>
                <c:ptCount val="2"/>
                <c:pt idx="0">
                  <c:v>19929098</c:v>
                </c:pt>
                <c:pt idx="1">
                  <c:v>3516900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2945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981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7263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0231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3034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3444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7619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65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06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4682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7793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9412-0F3B-4947-B644-6FE67148AB44}" type="datetimeFigureOut">
              <a:rPr lang="bg-BG" smtClean="0"/>
              <a:t>4.10.2019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3F4C-0717-4097-893E-68983CF25D76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0126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99461" y="2230855"/>
            <a:ext cx="7145078" cy="2143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500" b="1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3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bg-BG" sz="3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роект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„Екологосъобразно обезвреждане на излезли от употреба пестициди и други препарати за растителна защита с изтекъл срок на годност“</a:t>
            </a:r>
            <a:endParaRPr lang="ru-RU" sz="3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2396" y="4115018"/>
            <a:ext cx="7145078" cy="17118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500" b="1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sz="3600" dirty="0">
              <a:solidFill>
                <a:schemeClr val="accent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927" y="187118"/>
            <a:ext cx="5106374" cy="1136904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677" y="495805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95993" y="2352083"/>
            <a:ext cx="7886700" cy="25563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ЗА ВНИМАНИЕТО!</a:t>
            </a:r>
          </a:p>
          <a:p>
            <a:pPr marL="0" indent="0" algn="ctr">
              <a:buNone/>
            </a:pPr>
            <a:endParaRPr 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bg-BG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ИЗПЪЛНИТЕЛНА АГЕНЦИЯ</a:t>
            </a:r>
          </a:p>
          <a:p>
            <a:pPr marL="0" indent="0" algn="ctr">
              <a:buNone/>
            </a:pPr>
            <a:r>
              <a:rPr lang="bg-BG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Предприятие за Управление на Дейностите по Опазване на Околната Среда</a:t>
            </a:r>
          </a:p>
          <a:p>
            <a:pPr marL="0" indent="0">
              <a:buNone/>
            </a:pPr>
            <a:endParaRPr lang="bg-BG" sz="2000" dirty="0" smtClean="0"/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www.pudoos.bg</a:t>
            </a:r>
            <a:endParaRPr lang="bg-BG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0" y="167465"/>
            <a:ext cx="5106374" cy="1136904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601" y="489762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8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3630" y="1550691"/>
            <a:ext cx="7886700" cy="4559552"/>
          </a:xfrm>
        </p:spPr>
        <p:txBody>
          <a:bodyPr>
            <a:noAutofit/>
          </a:bodyPr>
          <a:lstStyle/>
          <a:p>
            <a:pPr algn="just"/>
            <a:r>
              <a:rPr lang="en-GB" sz="1800" dirty="0" smtClean="0"/>
              <a:t>На </a:t>
            </a:r>
            <a:r>
              <a:rPr lang="en-GB" sz="1800" dirty="0"/>
              <a:t>21 април 2015 г. е подписано </a:t>
            </a:r>
            <a:r>
              <a:rPr lang="en-GB" sz="1800" dirty="0" smtClean="0"/>
              <a:t>споразумение</a:t>
            </a:r>
            <a:r>
              <a:rPr lang="bg-BG" sz="1800" dirty="0" smtClean="0"/>
              <a:t> между Република България и Конфедерация Швейцария</a:t>
            </a:r>
            <a:r>
              <a:rPr lang="en-GB" sz="1800" dirty="0" smtClean="0"/>
              <a:t> за </a:t>
            </a:r>
            <a:r>
              <a:rPr lang="en-GB" sz="1800" dirty="0"/>
              <a:t>изпълнението на проект "Екологосъобразно обезвреждане на излезли от употреба пестициди и други препарати за растителна </a:t>
            </a:r>
            <a:r>
              <a:rPr lang="en-GB" sz="1800" dirty="0" smtClean="0"/>
              <a:t>защита</a:t>
            </a:r>
            <a:r>
              <a:rPr lang="bg-BG" sz="1800" dirty="0" smtClean="0"/>
              <a:t> с изтекъл срок на годност</a:t>
            </a:r>
            <a:r>
              <a:rPr lang="en-GB" sz="1800" dirty="0" smtClean="0"/>
              <a:t>“</a:t>
            </a:r>
            <a:r>
              <a:rPr lang="bg-BG" sz="1800" dirty="0" smtClean="0"/>
              <a:t>.</a:t>
            </a:r>
            <a:r>
              <a:rPr lang="en-GB" sz="1800" dirty="0" smtClean="0"/>
              <a:t> </a:t>
            </a:r>
            <a:endParaRPr lang="bg-BG" sz="1800" dirty="0" smtClean="0"/>
          </a:p>
          <a:p>
            <a:pPr algn="just"/>
            <a:endParaRPr lang="bg-BG" sz="1800" dirty="0" smtClean="0"/>
          </a:p>
          <a:p>
            <a:pPr algn="just"/>
            <a:r>
              <a:rPr lang="bg-BG" sz="1800" dirty="0"/>
              <a:t>На 12.06.2015 г. беше подписан Договор за изпълнение на проект </a:t>
            </a:r>
            <a:r>
              <a:rPr lang="ru-RU" sz="1800" dirty="0"/>
              <a:t>„Екологосъобразно обезвреждане на излезли от употреба пестициди и други препарати за растителна защита с изтекъл срок на годност“ между ръководителя на Националното координационно звено (НКЗ), Министъра на околната среда и водите представляващ Междинния орган (МО) и Изпълнителния директор на </a:t>
            </a:r>
            <a:r>
              <a:rPr lang="en-US" sz="1800" dirty="0"/>
              <a:t>“</a:t>
            </a:r>
            <a:r>
              <a:rPr lang="ru-RU" sz="1800" dirty="0"/>
              <a:t>Предприятие за управление на дейностите по опазване на околната среда</a:t>
            </a:r>
            <a:r>
              <a:rPr lang="en-US" sz="1800" dirty="0"/>
              <a:t>”</a:t>
            </a:r>
            <a:r>
              <a:rPr lang="bg-BG" sz="1800" dirty="0"/>
              <a:t> – Изпълнителна агенция (ИА) по </a:t>
            </a:r>
            <a:r>
              <a:rPr lang="ru-RU" sz="1800" dirty="0"/>
              <a:t> Българо-швейцарската програма за сътрудничество за намаляване на икономическите и социални неравенства в рамките на разширения Европейски съюз</a:t>
            </a:r>
            <a:r>
              <a:rPr lang="ru-RU" sz="1800" dirty="0" smtClean="0"/>
              <a:t>.</a:t>
            </a:r>
            <a:endParaRPr lang="bg-BG" sz="1800" dirty="0"/>
          </a:p>
          <a:p>
            <a:pPr marL="0" indent="0" algn="just">
              <a:buNone/>
            </a:pPr>
            <a:endParaRPr lang="bg-BG" sz="2000" dirty="0" smtClean="0"/>
          </a:p>
          <a:p>
            <a:pPr algn="just"/>
            <a:endParaRPr lang="bg-BG" sz="2000" dirty="0" smtClean="0"/>
          </a:p>
          <a:p>
            <a:pPr marL="0" indent="0" algn="just">
              <a:buNone/>
            </a:pPr>
            <a:endParaRPr lang="bg-BG" sz="2000" dirty="0" smtClean="0"/>
          </a:p>
          <a:p>
            <a:pPr algn="just"/>
            <a:endParaRPr lang="bg-BG" sz="2500" dirty="0"/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0" y="167465"/>
            <a:ext cx="5106374" cy="1136904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601" y="489762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14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3630" y="1550692"/>
            <a:ext cx="7886700" cy="18942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bg-BG" sz="1900" dirty="0" smtClean="0"/>
          </a:p>
          <a:p>
            <a:pPr marL="0" indent="0" algn="just">
              <a:buNone/>
            </a:pPr>
            <a:r>
              <a:rPr lang="bg-BG" sz="1800" dirty="0" smtClean="0"/>
              <a:t>Проектът цели</a:t>
            </a:r>
            <a:r>
              <a:rPr lang="en-GB" sz="1800" dirty="0" smtClean="0"/>
              <a:t> </a:t>
            </a:r>
            <a:r>
              <a:rPr lang="bg-BG" sz="1800" dirty="0" smtClean="0"/>
              <a:t>о</a:t>
            </a:r>
            <a:r>
              <a:rPr lang="en-GB" sz="1800" dirty="0" smtClean="0"/>
              <a:t>сигуряване</a:t>
            </a:r>
            <a:r>
              <a:rPr lang="bg-BG" sz="1800" dirty="0" smtClean="0"/>
              <a:t>то</a:t>
            </a:r>
            <a:r>
              <a:rPr lang="en-GB" sz="1800" dirty="0" smtClean="0"/>
              <a:t> на екологосъобразно обезвреждане на 4 388 тона негодни за употреба пестициди и други препарати за растителна защита</a:t>
            </a:r>
            <a:r>
              <a:rPr lang="bg-BG" sz="1800" dirty="0" smtClean="0"/>
              <a:t>, които се съхраняват</a:t>
            </a:r>
            <a:r>
              <a:rPr lang="en-GB" sz="1800" dirty="0" smtClean="0"/>
              <a:t> в 215 </a:t>
            </a:r>
            <a:r>
              <a:rPr lang="en-GB" sz="1800" dirty="0" err="1" smtClean="0"/>
              <a:t>склада</a:t>
            </a:r>
            <a:r>
              <a:rPr lang="bg-BG" sz="1800" dirty="0" smtClean="0"/>
              <a:t> </a:t>
            </a:r>
            <a:r>
              <a:rPr lang="en-GB" sz="1800" dirty="0" err="1" smtClean="0"/>
              <a:t>на</a:t>
            </a:r>
            <a:r>
              <a:rPr lang="en-GB" sz="1800" dirty="0" smtClean="0"/>
              <a:t> територията на цялата страна</a:t>
            </a:r>
            <a:r>
              <a:rPr lang="bg-BG" sz="1800" dirty="0" smtClean="0"/>
              <a:t>, както и почистването на помещенията</a:t>
            </a:r>
            <a:r>
              <a:rPr lang="en-GB" sz="1800" dirty="0" smtClean="0"/>
              <a:t>.</a:t>
            </a:r>
            <a:endParaRPr lang="bg-BG" sz="1800" dirty="0" smtClean="0"/>
          </a:p>
          <a:p>
            <a:pPr marL="0" indent="0" algn="just">
              <a:buNone/>
            </a:pPr>
            <a:endParaRPr lang="bg-BG" sz="2000" dirty="0" smtClean="0"/>
          </a:p>
          <a:p>
            <a:pPr marL="0" indent="0" algn="just">
              <a:buNone/>
            </a:pPr>
            <a:endParaRPr lang="bg-BG" sz="2000" dirty="0" smtClean="0"/>
          </a:p>
          <a:p>
            <a:pPr algn="just"/>
            <a:r>
              <a:rPr lang="bg-BG" sz="1800" dirty="0" smtClean="0"/>
              <a:t>Обща стойност на проекта:   23 445 998,00 </a:t>
            </a:r>
            <a:r>
              <a:rPr lang="en-US" sz="1800" dirty="0" smtClean="0"/>
              <a:t>CHF</a:t>
            </a:r>
          </a:p>
          <a:p>
            <a:pPr marL="0" indent="0" algn="just">
              <a:buNone/>
            </a:pPr>
            <a:r>
              <a:rPr lang="bg-BG" sz="1800" dirty="0"/>
              <a:t> </a:t>
            </a:r>
            <a:r>
              <a:rPr lang="bg-BG" sz="1800" dirty="0" smtClean="0"/>
              <a:t>   </a:t>
            </a:r>
            <a:r>
              <a:rPr lang="bg-BG" sz="1800" dirty="0" smtClean="0">
                <a:solidFill>
                  <a:srgbClr val="0070C0"/>
                </a:solidFill>
              </a:rPr>
              <a:t>Швейцарски принос:               19 929 098,00 </a:t>
            </a:r>
            <a:r>
              <a:rPr lang="en-US" sz="1800" dirty="0" smtClean="0">
                <a:solidFill>
                  <a:srgbClr val="0070C0"/>
                </a:solidFill>
              </a:rPr>
              <a:t>CHF</a:t>
            </a:r>
            <a:endParaRPr lang="bg-BG" sz="18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bg-BG" sz="1800" dirty="0" smtClean="0">
                <a:solidFill>
                  <a:schemeClr val="accent4">
                    <a:lumMod val="75000"/>
                  </a:schemeClr>
                </a:solidFill>
              </a:rPr>
              <a:t>    Национално съфинансиране: 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bg-BG" sz="1800" dirty="0" smtClean="0">
                <a:solidFill>
                  <a:schemeClr val="accent4">
                    <a:lumMod val="75000"/>
                  </a:schemeClr>
                </a:solidFill>
              </a:rPr>
              <a:t>3 </a:t>
            </a:r>
            <a:r>
              <a:rPr lang="bg-BG" sz="1800" dirty="0" smtClean="0">
                <a:solidFill>
                  <a:schemeClr val="accent4">
                    <a:lumMod val="75000"/>
                  </a:schemeClr>
                </a:solidFill>
              </a:rPr>
              <a:t>516 900,00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CHF</a:t>
            </a:r>
            <a:endParaRPr lang="bg-BG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bg-BG" sz="2000" dirty="0" smtClean="0"/>
          </a:p>
          <a:p>
            <a:pPr algn="just"/>
            <a:endParaRPr lang="bg-BG" sz="2000" dirty="0" smtClean="0"/>
          </a:p>
          <a:p>
            <a:pPr marL="0" indent="0" algn="just">
              <a:buNone/>
            </a:pPr>
            <a:endParaRPr lang="bg-BG" sz="2000" dirty="0" smtClean="0"/>
          </a:p>
          <a:p>
            <a:pPr algn="just"/>
            <a:endParaRPr lang="bg-BG" sz="2500" dirty="0"/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0" y="167465"/>
            <a:ext cx="5106374" cy="1136904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647132"/>
              </p:ext>
            </p:extLst>
          </p:nvPr>
        </p:nvGraphicFramePr>
        <p:xfrm>
          <a:off x="5755273" y="3483742"/>
          <a:ext cx="2790645" cy="2229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601" y="489762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66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01108" y="1697501"/>
            <a:ext cx="7644809" cy="57733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РЕЗУЛТАТИ ОТ ОСЪЩЕСТВЯВАНЕТО НА ПРОЕКТА</a:t>
            </a:r>
            <a:endParaRPr lang="bg-BG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16632"/>
            <a:ext cx="5106374" cy="11369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0" y="167465"/>
            <a:ext cx="5106374" cy="1136904"/>
          </a:xfrm>
          <a:prstGeom prst="rect">
            <a:avLst/>
          </a:prstGeom>
        </p:spPr>
      </p:pic>
      <p:sp>
        <p:nvSpPr>
          <p:cNvPr id="10" name="Контейнер за съдържание 2"/>
          <p:cNvSpPr txBox="1">
            <a:spLocks/>
          </p:cNvSpPr>
          <p:nvPr/>
        </p:nvSpPr>
        <p:spPr>
          <a:xfrm>
            <a:off x="459769" y="2274833"/>
            <a:ext cx="8086148" cy="3562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bg-BG" sz="2000" dirty="0"/>
          </a:p>
        </p:txBody>
      </p:sp>
      <p:sp>
        <p:nvSpPr>
          <p:cNvPr id="12" name="Контейнер за съдържание 2"/>
          <p:cNvSpPr txBox="1">
            <a:spLocks/>
          </p:cNvSpPr>
          <p:nvPr/>
        </p:nvSpPr>
        <p:spPr>
          <a:xfrm>
            <a:off x="901109" y="2545845"/>
            <a:ext cx="7493845" cy="1923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1500" dirty="0" smtClean="0"/>
              <a:t>Негодните </a:t>
            </a:r>
            <a:r>
              <a:rPr lang="en-US" sz="1500" dirty="0"/>
              <a:t>пестициди и други пр</a:t>
            </a:r>
            <a:r>
              <a:rPr lang="bg-BG" sz="1500" dirty="0"/>
              <a:t>епарати</a:t>
            </a:r>
            <a:r>
              <a:rPr lang="en-US" sz="1500" dirty="0"/>
              <a:t> за растителна </a:t>
            </a:r>
            <a:r>
              <a:rPr lang="en-US" sz="1500" dirty="0" smtClean="0"/>
              <a:t>защита</a:t>
            </a:r>
            <a:r>
              <a:rPr lang="bg-BG" sz="1500" dirty="0" smtClean="0"/>
              <a:t> с изтекъл срок на годност</a:t>
            </a:r>
            <a:r>
              <a:rPr lang="en-US" sz="1500" dirty="0" smtClean="0"/>
              <a:t> </a:t>
            </a:r>
            <a:r>
              <a:rPr lang="bg-BG" sz="1500" dirty="0" smtClean="0"/>
              <a:t>ще бъдат преопаковани и транспортирани</a:t>
            </a:r>
            <a:r>
              <a:rPr lang="en-US" sz="1500" dirty="0"/>
              <a:t> </a:t>
            </a:r>
            <a:r>
              <a:rPr lang="en-US" sz="1500" dirty="0" err="1"/>
              <a:t>до</a:t>
            </a:r>
            <a:r>
              <a:rPr lang="en-US" sz="1500" dirty="0"/>
              <a:t> </a:t>
            </a:r>
            <a:r>
              <a:rPr lang="en-US" sz="1500" dirty="0" err="1" smtClean="0"/>
              <a:t>специал</a:t>
            </a:r>
            <a:r>
              <a:rPr lang="bg-BG" sz="1500" dirty="0" err="1" smtClean="0"/>
              <a:t>изирани</a:t>
            </a:r>
            <a:r>
              <a:rPr lang="bg-BG" sz="1500" dirty="0"/>
              <a:t> </a:t>
            </a:r>
            <a:r>
              <a:rPr lang="bg-BG" sz="1500" dirty="0" smtClean="0"/>
              <a:t>лицензирани</a:t>
            </a:r>
            <a:r>
              <a:rPr lang="en-US" sz="1500" dirty="0" smtClean="0"/>
              <a:t> </a:t>
            </a:r>
            <a:r>
              <a:rPr lang="en-US" sz="1500" dirty="0" err="1"/>
              <a:t>инсталации</a:t>
            </a:r>
            <a:r>
              <a:rPr lang="bg-BG" sz="1500" dirty="0" smtClean="0"/>
              <a:t> и крайно унищожени посредством </a:t>
            </a:r>
            <a:r>
              <a:rPr lang="en-US" sz="1500" dirty="0" err="1" smtClean="0"/>
              <a:t>изгаряне</a:t>
            </a:r>
            <a:r>
              <a:rPr lang="bg-BG" sz="1500" dirty="0" smtClean="0"/>
              <a:t>. Останалите отпадъци ще бъдат третирани спрямо законовите изисквания.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1500" dirty="0" smtClean="0"/>
              <a:t>Ще бъдат почистени з</a:t>
            </a:r>
            <a:r>
              <a:rPr lang="en-US" sz="1500" dirty="0" smtClean="0"/>
              <a:t>асегнатите складове</a:t>
            </a:r>
            <a:r>
              <a:rPr lang="bg-BG" sz="15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1500" dirty="0" smtClean="0"/>
              <a:t>Ще бъдат направени анализи за замърсяване.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bg-BG" sz="2000" dirty="0"/>
          </a:p>
        </p:txBody>
      </p:sp>
      <p:pic>
        <p:nvPicPr>
          <p:cNvPr id="14" name="Картина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09" y="4683096"/>
            <a:ext cx="2238905" cy="1614188"/>
          </a:xfrm>
          <a:prstGeom prst="rect">
            <a:avLst/>
          </a:prstGeom>
        </p:spPr>
      </p:pic>
      <p:pic>
        <p:nvPicPr>
          <p:cNvPr id="15" name="Картина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014" y="4683096"/>
            <a:ext cx="2803586" cy="1614187"/>
          </a:xfrm>
          <a:prstGeom prst="rect">
            <a:avLst/>
          </a:prstGeom>
        </p:spPr>
      </p:pic>
      <p:pic>
        <p:nvPicPr>
          <p:cNvPr id="13" name="Картина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683096"/>
            <a:ext cx="2451354" cy="1614185"/>
          </a:xfrm>
          <a:prstGeom prst="rect">
            <a:avLst/>
          </a:prstGeom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601" y="489762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4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94095" y="1529768"/>
            <a:ext cx="7886700" cy="79744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</a:pPr>
            <a:r>
              <a:rPr lang="bg-B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ДИРЕКТНИ ПОЛЗИ ЗА НАСЕЛЕНИЕТО</a:t>
            </a:r>
            <a:endParaRPr lang="bg-BG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50592" y="2484649"/>
            <a:ext cx="7682525" cy="2155718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1600" dirty="0" smtClean="0"/>
              <a:t>Намаляване на риска за здравето на повече от </a:t>
            </a:r>
            <a:r>
              <a:rPr lang="en-US" sz="1600" dirty="0" smtClean="0"/>
              <a:t>2</a:t>
            </a:r>
            <a:r>
              <a:rPr lang="bg-BG" sz="1600" dirty="0" smtClean="0"/>
              <a:t> </a:t>
            </a:r>
            <a:r>
              <a:rPr lang="en-US" sz="1600" dirty="0" smtClean="0"/>
              <a:t>25</a:t>
            </a:r>
            <a:r>
              <a:rPr lang="bg-BG" sz="1600" dirty="0" smtClean="0"/>
              <a:t>0</a:t>
            </a:r>
            <a:r>
              <a:rPr lang="en-US" sz="1600" dirty="0" smtClean="0"/>
              <a:t> </a:t>
            </a:r>
            <a:r>
              <a:rPr lang="bg-BG" sz="1600" dirty="0" smtClean="0"/>
              <a:t>000 български граждани.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1600" dirty="0" smtClean="0"/>
              <a:t>Подобряване на живота на населението в 100 български общини.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1600" dirty="0" smtClean="0"/>
              <a:t>Н</a:t>
            </a:r>
            <a:r>
              <a:rPr lang="en-US" sz="1600" dirty="0" smtClean="0"/>
              <a:t>амалява</a:t>
            </a:r>
            <a:r>
              <a:rPr lang="bg-BG" sz="1600" dirty="0" smtClean="0"/>
              <a:t>не на</a:t>
            </a:r>
            <a:r>
              <a:rPr lang="en-US" sz="1600" dirty="0" smtClean="0"/>
              <a:t> </a:t>
            </a:r>
            <a:r>
              <a:rPr lang="en-US" sz="1600" dirty="0"/>
              <a:t>икономическите и социалните неравенства </a:t>
            </a:r>
            <a:r>
              <a:rPr lang="en-US" sz="1600" dirty="0" smtClean="0"/>
              <a:t>между </a:t>
            </a:r>
            <a:r>
              <a:rPr lang="en-US" sz="1600" dirty="0"/>
              <a:t>България и други европейски страни</a:t>
            </a:r>
            <a:r>
              <a:rPr lang="en-US" sz="1600" dirty="0" smtClean="0"/>
              <a:t>.</a:t>
            </a:r>
            <a:endParaRPr lang="bg-BG" sz="1600" dirty="0" smtClean="0"/>
          </a:p>
          <a:p>
            <a:pPr algn="just"/>
            <a:r>
              <a:rPr lang="bg-BG" sz="1600" dirty="0" smtClean="0"/>
              <a:t>Подобряване на възможностите за инвестиции в общините, попадащи в обхвата на проекта</a:t>
            </a:r>
            <a:r>
              <a:rPr lang="en-US" sz="1600" dirty="0" smtClean="0"/>
              <a:t>.</a:t>
            </a:r>
            <a:endParaRPr lang="bg-BG" sz="1600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0" y="167465"/>
            <a:ext cx="5106374" cy="1136904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1" y="4708733"/>
            <a:ext cx="3864584" cy="1596453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44" y="4708733"/>
            <a:ext cx="3795673" cy="1596453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601" y="489762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1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650592" y="1514927"/>
            <a:ext cx="7644809" cy="110008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bg-B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Стартиране на изпълнението на обществена поръчка с предмет: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„Преопаковане, транспорт, предаване за окончателно обезвреждане и почистване на складове, съдържащи УОЗ-пестициди, опасни отпадъци, неопасни отпадъци и други препарати за растителна защита (ПРЗ) с 6 (шест) обособени позиции“</a:t>
            </a:r>
            <a:endParaRPr lang="bg-BG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0" y="167465"/>
            <a:ext cx="5106374" cy="1136904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601" y="489762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Контейнер за съдържание 2"/>
          <p:cNvSpPr txBox="1">
            <a:spLocks/>
          </p:cNvSpPr>
          <p:nvPr/>
        </p:nvSpPr>
        <p:spPr>
          <a:xfrm>
            <a:off x="650591" y="2615014"/>
            <a:ext cx="7682525" cy="3367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1500" dirty="0" smtClean="0"/>
              <a:t>През месец декември 2017 г. беше обявена основната обществена поръчка по проекта, целяща да бъдат избрани изпълнители за дейностите по </a:t>
            </a:r>
            <a:r>
              <a:rPr lang="bg-BG" sz="1500" dirty="0" err="1" smtClean="0"/>
              <a:t>преопаковане</a:t>
            </a:r>
            <a:r>
              <a:rPr lang="bg-BG" sz="1500" dirty="0" smtClean="0"/>
              <a:t>, транспорт и крайно обезвреждане на негодните за употреба пестициди, съхранявани във включените в обхвата складове.</a:t>
            </a:r>
            <a:r>
              <a:rPr lang="bg-BG" sz="1500" dirty="0"/>
              <a:t> </a:t>
            </a:r>
            <a:r>
              <a:rPr lang="bg-BG" sz="1500" dirty="0" smtClean="0"/>
              <a:t>Поради редица обжалвания договори с изпълнители бяха подписани както следва: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ru-RU" sz="1100" dirty="0"/>
              <a:t>Обособена позиция 1: </a:t>
            </a:r>
            <a:r>
              <a:rPr lang="ru-RU" sz="1100" dirty="0" smtClean="0"/>
              <a:t>Складове </a:t>
            </a:r>
            <a:r>
              <a:rPr lang="ru-RU" sz="1100" dirty="0"/>
              <a:t>на територията на РИОСВ-Варна, Русе и </a:t>
            </a:r>
            <a:r>
              <a:rPr lang="ru-RU" sz="1100" dirty="0" smtClean="0"/>
              <a:t>Шумен – 15.10.2018 г</a:t>
            </a:r>
            <a:r>
              <a:rPr lang="ru-RU" sz="1100" dirty="0" smtClean="0"/>
              <a:t>.</a:t>
            </a:r>
            <a:r>
              <a:rPr lang="en-US" sz="1100" dirty="0" smtClean="0"/>
              <a:t> </a:t>
            </a:r>
            <a:r>
              <a:rPr lang="bg-BG" sz="1100" dirty="0" smtClean="0"/>
              <a:t>(до 15.01.2020 г.)</a:t>
            </a:r>
            <a:endParaRPr lang="ru-RU" sz="11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ru-RU" sz="1100" dirty="0"/>
              <a:t>Обособена позиция 2: </a:t>
            </a:r>
            <a:r>
              <a:rPr lang="ru-RU" sz="1100" dirty="0" smtClean="0"/>
              <a:t>Складове </a:t>
            </a:r>
            <a:r>
              <a:rPr lang="ru-RU" sz="1100" dirty="0"/>
              <a:t>на територията на РИОСВ-Велико </a:t>
            </a:r>
            <a:r>
              <a:rPr lang="ru-RU" sz="1100" dirty="0" smtClean="0"/>
              <a:t>Търново – 07.09.2018 г</a:t>
            </a:r>
            <a:r>
              <a:rPr lang="ru-RU" sz="1100" dirty="0" smtClean="0"/>
              <a:t>. (до 07.12.2019 г.)</a:t>
            </a:r>
            <a:endParaRPr lang="ru-RU" sz="11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ru-RU" sz="1100" dirty="0"/>
              <a:t>Обособена позиция 3: </a:t>
            </a:r>
            <a:r>
              <a:rPr lang="ru-RU" sz="1100" dirty="0" smtClean="0"/>
              <a:t>Складове </a:t>
            </a:r>
            <a:r>
              <a:rPr lang="ru-RU" sz="1100" dirty="0"/>
              <a:t>на територията на РИОСВ-Враца, Плевен и </a:t>
            </a:r>
            <a:r>
              <a:rPr lang="ru-RU" sz="1100" dirty="0" smtClean="0"/>
              <a:t>Монтана </a:t>
            </a:r>
            <a:r>
              <a:rPr lang="ru-RU" sz="1100" dirty="0"/>
              <a:t>– </a:t>
            </a:r>
            <a:r>
              <a:rPr lang="ru-RU" sz="1100" dirty="0"/>
              <a:t>07.09.2018 г. (до 07.12.2019 г.)</a:t>
            </a:r>
            <a:endParaRPr lang="ru-RU" sz="1100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ru-RU" sz="1100" dirty="0"/>
              <a:t>Обособена позиция </a:t>
            </a:r>
            <a:r>
              <a:rPr lang="ru-RU" sz="1100" dirty="0" smtClean="0"/>
              <a:t>4: Складове </a:t>
            </a:r>
            <a:r>
              <a:rPr lang="ru-RU" sz="1100" dirty="0"/>
              <a:t>на територията на РИОСВ- Благоевград, Пазарджик, Перник и </a:t>
            </a:r>
            <a:r>
              <a:rPr lang="ru-RU" sz="1100" dirty="0" smtClean="0"/>
              <a:t>София - </a:t>
            </a:r>
            <a:r>
              <a:rPr lang="ru-RU" sz="1100" dirty="0"/>
              <a:t>15.10.2018 г.</a:t>
            </a:r>
            <a:r>
              <a:rPr lang="en-US" sz="1100" dirty="0"/>
              <a:t> </a:t>
            </a:r>
            <a:r>
              <a:rPr lang="bg-BG" sz="1100" dirty="0"/>
              <a:t>(до 15.01.2020 г.) </a:t>
            </a:r>
            <a:endParaRPr lang="bg-BG" sz="11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ru-RU" sz="1100" dirty="0" smtClean="0"/>
              <a:t>Обособена </a:t>
            </a:r>
            <a:r>
              <a:rPr lang="ru-RU" sz="1100" dirty="0"/>
              <a:t>позиция 5: </a:t>
            </a:r>
            <a:r>
              <a:rPr lang="ru-RU" sz="1100" dirty="0" smtClean="0"/>
              <a:t>Складове </a:t>
            </a:r>
            <a:r>
              <a:rPr lang="ru-RU" sz="1100" dirty="0"/>
              <a:t>на територията на РИОСВ-Бургас и Стара </a:t>
            </a:r>
            <a:r>
              <a:rPr lang="ru-RU" sz="1100" dirty="0" smtClean="0"/>
              <a:t>Загора - </a:t>
            </a:r>
            <a:r>
              <a:rPr lang="ru-RU" sz="1100" dirty="0"/>
              <a:t>15.10.2018 г.</a:t>
            </a:r>
            <a:r>
              <a:rPr lang="en-US" sz="1100" dirty="0"/>
              <a:t> </a:t>
            </a:r>
            <a:r>
              <a:rPr lang="bg-BG" sz="1100" dirty="0"/>
              <a:t>(до 15.01.2020 г.)</a:t>
            </a:r>
            <a:endParaRPr lang="ru-RU" sz="11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ru-RU" sz="1100" dirty="0"/>
              <a:t>Обособена позиция </a:t>
            </a:r>
            <a:r>
              <a:rPr lang="ru-RU" sz="1100" dirty="0" smtClean="0"/>
              <a:t>6: Складове </a:t>
            </a:r>
            <a:r>
              <a:rPr lang="ru-RU" sz="1100" dirty="0"/>
              <a:t>на територията на РИОСВ- Пловдив, Смолян и </a:t>
            </a:r>
            <a:r>
              <a:rPr lang="ru-RU" sz="1100" dirty="0" smtClean="0"/>
              <a:t>Хасково </a:t>
            </a:r>
            <a:r>
              <a:rPr lang="ru-RU" sz="1100" dirty="0"/>
              <a:t>- </a:t>
            </a:r>
            <a:r>
              <a:rPr lang="ru-RU" sz="1100" dirty="0"/>
              <a:t>15.10.2018 г.</a:t>
            </a:r>
            <a:r>
              <a:rPr lang="en-US" sz="1100" dirty="0"/>
              <a:t> </a:t>
            </a:r>
            <a:r>
              <a:rPr lang="bg-BG" sz="1100" dirty="0"/>
              <a:t>(до 15.01.2020 г.)</a:t>
            </a:r>
            <a:endParaRPr lang="ru-RU" sz="1100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bg-BG" sz="1100" dirty="0" smtClean="0"/>
          </a:p>
        </p:txBody>
      </p:sp>
    </p:spTree>
    <p:extLst>
      <p:ext uri="{BB962C8B-B14F-4D97-AF65-F5344CB8AC3E}">
        <p14:creationId xmlns:p14="http://schemas.microsoft.com/office/powerpoint/2010/main" val="34153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760576" y="1315236"/>
            <a:ext cx="7553682" cy="57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bg-B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 дейности при изпълнението:</a:t>
            </a:r>
            <a:endParaRPr lang="bg-BG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0" y="167465"/>
            <a:ext cx="5106374" cy="1136904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601" y="489762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Контейнер за съдържание 2"/>
          <p:cNvSpPr txBox="1">
            <a:spLocks/>
          </p:cNvSpPr>
          <p:nvPr/>
        </p:nvSpPr>
        <p:spPr>
          <a:xfrm>
            <a:off x="631733" y="2273181"/>
            <a:ext cx="7682525" cy="2956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g-BG" sz="1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g-BG" sz="1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g-BG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g-BG" sz="2000" dirty="0" smtClean="0"/>
          </a:p>
        </p:txBody>
      </p:sp>
      <p:sp>
        <p:nvSpPr>
          <p:cNvPr id="8" name="Контейнер за съдържание 2"/>
          <p:cNvSpPr txBox="1">
            <a:spLocks/>
          </p:cNvSpPr>
          <p:nvPr/>
        </p:nvSpPr>
        <p:spPr>
          <a:xfrm>
            <a:off x="650592" y="2350093"/>
            <a:ext cx="7682525" cy="37259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bg-BG" sz="1100" dirty="0" smtClean="0"/>
          </a:p>
        </p:txBody>
      </p:sp>
      <p:sp>
        <p:nvSpPr>
          <p:cNvPr id="9" name="Контейнер за съдържание 2"/>
          <p:cNvSpPr txBox="1">
            <a:spLocks/>
          </p:cNvSpPr>
          <p:nvPr/>
        </p:nvSpPr>
        <p:spPr>
          <a:xfrm>
            <a:off x="650591" y="2572284"/>
            <a:ext cx="7682525" cy="2914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bg-BG" sz="1500" dirty="0"/>
              <a:t>Дейност 1: </a:t>
            </a:r>
            <a:r>
              <a:rPr lang="bg-BG" sz="1500" dirty="0" smtClean="0"/>
              <a:t>Подготовка </a:t>
            </a:r>
            <a:r>
              <a:rPr lang="bg-BG" sz="1500" dirty="0"/>
              <a:t>за изпълнение на дейностите</a:t>
            </a:r>
            <a:r>
              <a:rPr lang="bg-BG" sz="1500" dirty="0" smtClean="0"/>
              <a:t>”;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bg-BG" sz="1500" dirty="0" smtClean="0"/>
              <a:t>Дейност 2</a:t>
            </a:r>
            <a:r>
              <a:rPr lang="bg-BG" sz="1500" dirty="0"/>
              <a:t>: </a:t>
            </a:r>
            <a:r>
              <a:rPr lang="bg-BG" sz="1500" dirty="0" err="1" smtClean="0"/>
              <a:t>Пробовземане</a:t>
            </a:r>
            <a:r>
              <a:rPr lang="bg-BG" sz="1500" dirty="0"/>
              <a:t>, анализ и </a:t>
            </a:r>
            <a:r>
              <a:rPr lang="bg-BG" sz="1500" dirty="0" err="1"/>
              <a:t>преопаковане</a:t>
            </a:r>
            <a:r>
              <a:rPr lang="bg-BG" sz="1500" dirty="0"/>
              <a:t> на УОЗ-пестициди, опасни отпадъци, неопасни отпадъци и други ПРЗ;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bg-BG" sz="1500" dirty="0" smtClean="0"/>
              <a:t>Дейност </a:t>
            </a:r>
            <a:r>
              <a:rPr lang="bg-BG" sz="1500" dirty="0"/>
              <a:t>3: Почистване на складове съдържащи УОЗ-пестициди, опасни отпадъци, неопасни отпадъци, други ПРЗ и изкопаване на видимо замърсен пред складовете горен слой почва и замяната му с чиста почва или трошенокаменна фракция</a:t>
            </a:r>
            <a:r>
              <a:rPr lang="bg-BG" sz="1500" dirty="0" smtClean="0"/>
              <a:t>;</a:t>
            </a:r>
            <a:endParaRPr lang="bg-BG" sz="1500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bg-BG" sz="1500" dirty="0"/>
              <a:t>Дейност 4: Транспортиране на негодните за употреба УОЗ-пестициди, опасни отпадъци, неопасни отпадъци и други ПРЗ</a:t>
            </a:r>
            <a:r>
              <a:rPr lang="bg-BG" sz="1500" dirty="0" smtClean="0"/>
              <a:t>;</a:t>
            </a:r>
            <a:endParaRPr lang="bg-BG" sz="1500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bg-BG" sz="1500" dirty="0"/>
              <a:t>Дейност 5: Предаване за окончателно обезвреждане на негодните за употреба УОЗ-пестициди, опасни отпадъци, неопасни отпадъци и други ПРЗ.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bg-BG" sz="1100" dirty="0" smtClean="0"/>
          </a:p>
        </p:txBody>
      </p:sp>
    </p:spTree>
    <p:extLst>
      <p:ext uri="{BB962C8B-B14F-4D97-AF65-F5344CB8AC3E}">
        <p14:creationId xmlns:p14="http://schemas.microsoft.com/office/powerpoint/2010/main" val="28503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650592" y="1315236"/>
            <a:ext cx="7644809" cy="57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bg-B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 на дейностите:</a:t>
            </a:r>
            <a:endParaRPr lang="bg-BG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0" y="167465"/>
            <a:ext cx="5106374" cy="1136904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601" y="489762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Контейнер за съдържание 2"/>
          <p:cNvSpPr txBox="1">
            <a:spLocks/>
          </p:cNvSpPr>
          <p:nvPr/>
        </p:nvSpPr>
        <p:spPr>
          <a:xfrm>
            <a:off x="650592" y="1892568"/>
            <a:ext cx="7682525" cy="3610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smtClean="0"/>
              <a:t>Дейностите, които се извършват в скалдовете се констатират с протоколи, които са неизменна част от обществената поръчка. Протоколите се подписват от съответните лица: 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Собственик </a:t>
            </a:r>
            <a:r>
              <a:rPr lang="ru-RU" sz="1600" dirty="0"/>
              <a:t>на склада или негов </a:t>
            </a:r>
            <a:r>
              <a:rPr lang="ru-RU" sz="1600" dirty="0" smtClean="0"/>
              <a:t>представител;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endParaRPr lang="ru-RU" sz="1600" dirty="0" smtClean="0"/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Представител на Комисията – „ПрК</a:t>
            </a:r>
            <a:r>
              <a:rPr lang="ru-RU" sz="1600" dirty="0" smtClean="0"/>
              <a:t>”;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endParaRPr lang="ru-RU" sz="1600" dirty="0" smtClean="0"/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Контрольор определен от Възложителя или негов/и </a:t>
            </a:r>
            <a:r>
              <a:rPr lang="ru-RU" sz="1600" dirty="0" smtClean="0"/>
              <a:t>представител/и;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endParaRPr lang="ru-RU" sz="1600" dirty="0" smtClean="0"/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/>
              <a:t>Представителя </a:t>
            </a:r>
            <a:r>
              <a:rPr lang="ru-RU" sz="1600" dirty="0"/>
              <a:t>на </a:t>
            </a:r>
            <a:r>
              <a:rPr lang="ru-RU" sz="1600" dirty="0" smtClean="0"/>
              <a:t>Изпълнителя.</a:t>
            </a:r>
            <a:endParaRPr lang="ru-RU" sz="1600" dirty="0"/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endParaRPr lang="bg-BG" sz="1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g-BG" sz="1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g-BG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6973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70" y="167465"/>
            <a:ext cx="5106374" cy="11369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601" y="489762"/>
            <a:ext cx="540252" cy="519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Контейнер за съдържание 2"/>
          <p:cNvSpPr txBox="1">
            <a:spLocks/>
          </p:cNvSpPr>
          <p:nvPr/>
        </p:nvSpPr>
        <p:spPr>
          <a:xfrm>
            <a:off x="650592" y="1315236"/>
            <a:ext cx="7644809" cy="57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bg-B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Комисии</a:t>
            </a:r>
            <a:endParaRPr lang="bg-BG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Контейнер за съдържание 2"/>
          <p:cNvSpPr txBox="1">
            <a:spLocks/>
          </p:cNvSpPr>
          <p:nvPr/>
        </p:nvSpPr>
        <p:spPr>
          <a:xfrm>
            <a:off x="650592" y="1892568"/>
            <a:ext cx="7682525" cy="402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/>
              <a:t>Членове на Комисията са: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Представител на общината по местонахождение на съответния </a:t>
            </a:r>
            <a:r>
              <a:rPr lang="ru-RU" sz="1600" dirty="0" smtClean="0"/>
              <a:t>склад;</a:t>
            </a:r>
            <a:endParaRPr lang="ru-RU" sz="1600" dirty="0"/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Представител на ПУДООС;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Представител на РИОСВ (в зависимост от местоположението на склада);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Представител на Главната Дирекция „Противопожарна безопасност” като Сътрудник „Противопожарна и гражданска защита“;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Представител на собственика на склад;</a:t>
            </a:r>
          </a:p>
          <a:p>
            <a:pPr marL="285750" lvl="1" indent="-28575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Представител на настоящата Комисия – „ПрК” (определен от членовете на Комисията).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16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smtClean="0"/>
              <a:t>*Комисията </a:t>
            </a:r>
            <a:r>
              <a:rPr lang="ru-RU" sz="1600" dirty="0"/>
              <a:t>за управление на договора за обществена </a:t>
            </a:r>
            <a:r>
              <a:rPr lang="ru-RU" sz="1600" dirty="0" smtClean="0"/>
              <a:t>поръчка се назначава </a:t>
            </a:r>
            <a:r>
              <a:rPr lang="ru-RU" sz="1600" dirty="0"/>
              <a:t>от областния </a:t>
            </a:r>
            <a:r>
              <a:rPr lang="ru-RU" sz="1600" dirty="0" smtClean="0"/>
              <a:t>управител!</a:t>
            </a:r>
            <a:endParaRPr lang="bg-BG" sz="1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g-BG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7765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836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тема</vt:lpstr>
      <vt:lpstr>PowerPoint Presentation</vt:lpstr>
      <vt:lpstr>PowerPoint Presentation</vt:lpstr>
      <vt:lpstr>PowerPoint Presentation</vt:lpstr>
      <vt:lpstr>PowerPoint Presentation</vt:lpstr>
      <vt:lpstr>ДИРЕКТНИ ПОЛЗИ ЗА НАСЕЛЕНИЕТО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www.pudoos.bg</dc:title>
  <dc:creator>Natalia</dc:creator>
  <cp:lastModifiedBy>Georgi</cp:lastModifiedBy>
  <cp:revision>189</cp:revision>
  <cp:lastPrinted>2019-04-22T06:32:18Z</cp:lastPrinted>
  <dcterms:created xsi:type="dcterms:W3CDTF">2015-12-02T09:50:09Z</dcterms:created>
  <dcterms:modified xsi:type="dcterms:W3CDTF">2019-10-04T07:42:56Z</dcterms:modified>
</cp:coreProperties>
</file>