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7" r:id="rId2"/>
    <p:sldId id="288" r:id="rId3"/>
    <p:sldId id="301" r:id="rId4"/>
    <p:sldId id="294" r:id="rId5"/>
    <p:sldId id="296" r:id="rId6"/>
    <p:sldId id="303" r:id="rId7"/>
    <p:sldId id="298" r:id="rId8"/>
    <p:sldId id="300" r:id="rId9"/>
    <p:sldId id="306" r:id="rId10"/>
    <p:sldId id="307" r:id="rId11"/>
    <p:sldId id="308" r:id="rId12"/>
    <p:sldId id="309" r:id="rId13"/>
    <p:sldId id="299" r:id="rId14"/>
    <p:sldId id="285" r:id="rId15"/>
    <p:sldId id="279" r:id="rId16"/>
    <p:sldId id="275" r:id="rId1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256D0CE-E789-4A65-B1FC-59BCB929FEEA}">
          <p14:sldIdLst>
            <p14:sldId id="277"/>
            <p14:sldId id="288"/>
            <p14:sldId id="301"/>
            <p14:sldId id="294"/>
            <p14:sldId id="296"/>
            <p14:sldId id="303"/>
          </p14:sldIdLst>
        </p14:section>
        <p14:section name="Untitled Section" id="{C4263B9A-291E-4A0C-9BB8-A8E63D1C4C2A}">
          <p14:sldIdLst>
            <p14:sldId id="298"/>
            <p14:sldId id="300"/>
            <p14:sldId id="306"/>
            <p14:sldId id="307"/>
            <p14:sldId id="308"/>
            <p14:sldId id="309"/>
            <p14:sldId id="299"/>
            <p14:sldId id="285"/>
            <p14:sldId id="279"/>
            <p14:sldId id="27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92" autoAdjust="0"/>
    <p:restoredTop sz="94660"/>
  </p:normalViewPr>
  <p:slideViewPr>
    <p:cSldViewPr snapToGrid="0">
      <p:cViewPr>
        <p:scale>
          <a:sx n="100" d="100"/>
          <a:sy n="100" d="100"/>
        </p:scale>
        <p:origin x="-18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kolay\Desktop\New%20Microsoft%20Excel%20Work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  <a:ln w="3175">
                <a:solidFill>
                  <a:schemeClr val="accent1"/>
                </a:solidFill>
              </a:ln>
            </c:spPr>
          </c:dPt>
          <c:dLbls>
            <c:delete val="1"/>
          </c:dLbls>
          <c:cat>
            <c:strRef>
              <c:f>Sheet1!$A$1:$A$2</c:f>
              <c:strCache>
                <c:ptCount val="2"/>
                <c:pt idx="0">
                  <c:v>Швейцарски принос</c:v>
                </c:pt>
                <c:pt idx="1">
                  <c:v>Национално съфинансиране</c:v>
                </c:pt>
              </c:strCache>
            </c:strRef>
          </c:cat>
          <c:val>
            <c:numRef>
              <c:f>Sheet1!$B$1:$B$2</c:f>
              <c:numCache>
                <c:formatCode>[$CHF]\ #,##0.00</c:formatCode>
                <c:ptCount val="2"/>
                <c:pt idx="0">
                  <c:v>19929098</c:v>
                </c:pt>
                <c:pt idx="1">
                  <c:v>3516900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97CA63-F581-4262-8B4F-B88B25455F30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bg-BG"/>
        </a:p>
      </dgm:t>
    </dgm:pt>
    <dgm:pt modelId="{AACF492D-77B5-4E03-AF28-00BABF6C3AA1}" type="pres">
      <dgm:prSet presAssocID="{D097CA63-F581-4262-8B4F-B88B25455F30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bg-BG"/>
        </a:p>
      </dgm:t>
    </dgm:pt>
  </dgm:ptLst>
  <dgm:cxnLst>
    <dgm:cxn modelId="{7A0C4DCE-0A60-4A90-8E68-2E41D882FE1D}" type="presOf" srcId="{D097CA63-F581-4262-8B4F-B88B25455F30}" destId="{AACF492D-77B5-4E03-AF28-00BABF6C3AA1}" srcOrd="0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032DD-8D28-44DC-8597-60197607807C}" type="datetimeFigureOut">
              <a:rPr lang="bg-BG" smtClean="0"/>
              <a:t>15.10.2019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FC414-BA85-4723-9119-788603DBDFB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8702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63C1-B06D-48D4-8496-AF4F1BE11B4E}" type="slidenum">
              <a:rPr lang="bg-BG" smtClean="0"/>
              <a:pPr/>
              <a:t>7</a:t>
            </a:fld>
            <a:endParaRPr 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63C1-B06D-48D4-8496-AF4F1BE11B4E}" type="slidenum">
              <a:rPr lang="bg-BG" smtClean="0"/>
              <a:pPr/>
              <a:t>8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9412-0F3B-4947-B644-6FE67148AB44}" type="datetimeFigureOut">
              <a:rPr lang="bg-BG" smtClean="0"/>
              <a:t>15.10.2019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3F4C-0717-4097-893E-68983CF25D76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2945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9412-0F3B-4947-B644-6FE67148AB44}" type="datetimeFigureOut">
              <a:rPr lang="bg-BG" smtClean="0"/>
              <a:t>15.10.2019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3F4C-0717-4097-893E-68983CF25D76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4981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9412-0F3B-4947-B644-6FE67148AB44}" type="datetimeFigureOut">
              <a:rPr lang="bg-BG" smtClean="0"/>
              <a:t>15.10.2019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3F4C-0717-4097-893E-68983CF25D76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72634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9412-0F3B-4947-B644-6FE67148AB44}" type="datetimeFigureOut">
              <a:rPr lang="bg-BG" smtClean="0"/>
              <a:t>15.10.2019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3F4C-0717-4097-893E-68983CF25D76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0231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9412-0F3B-4947-B644-6FE67148AB44}" type="datetimeFigureOut">
              <a:rPr lang="bg-BG" smtClean="0"/>
              <a:t>15.10.2019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3F4C-0717-4097-893E-68983CF25D76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3034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9412-0F3B-4947-B644-6FE67148AB44}" type="datetimeFigureOut">
              <a:rPr lang="bg-BG" smtClean="0"/>
              <a:t>15.10.2019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3F4C-0717-4097-893E-68983CF25D76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34442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9412-0F3B-4947-B644-6FE67148AB44}" type="datetimeFigureOut">
              <a:rPr lang="bg-BG" smtClean="0"/>
              <a:t>15.10.2019 г.</a:t>
            </a:fld>
            <a:endParaRPr lang="bg-BG" dirty="0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3F4C-0717-4097-893E-68983CF25D76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7619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9412-0F3B-4947-B644-6FE67148AB44}" type="datetimeFigureOut">
              <a:rPr lang="bg-BG" smtClean="0"/>
              <a:t>15.10.2019 г.</a:t>
            </a:fld>
            <a:endParaRPr lang="bg-BG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3F4C-0717-4097-893E-68983CF25D76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9654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9412-0F3B-4947-B644-6FE67148AB44}" type="datetimeFigureOut">
              <a:rPr lang="bg-BG" smtClean="0"/>
              <a:t>15.10.2019 г.</a:t>
            </a:fld>
            <a:endParaRPr lang="bg-BG" dirty="0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3F4C-0717-4097-893E-68983CF25D76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068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9412-0F3B-4947-B644-6FE67148AB44}" type="datetimeFigureOut">
              <a:rPr lang="bg-BG" smtClean="0"/>
              <a:t>15.10.2019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3F4C-0717-4097-893E-68983CF25D76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46827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9412-0F3B-4947-B644-6FE67148AB44}" type="datetimeFigureOut">
              <a:rPr lang="bg-BG" smtClean="0"/>
              <a:t>15.10.2019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3F4C-0717-4097-893E-68983CF25D76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7793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C9412-0F3B-4947-B644-6FE67148AB44}" type="datetimeFigureOut">
              <a:rPr lang="bg-BG" smtClean="0"/>
              <a:t>15.10.2019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33F4C-0717-4097-893E-68983CF25D76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0126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cid:16d8c36f345ec36fa2c1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4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1.jpeg"/><Relationship Id="rId7" Type="http://schemas.openxmlformats.org/officeDocument/2006/relationships/image" Target="../media/image4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2.wmf"/><Relationship Id="rId5" Type="http://schemas.openxmlformats.org/officeDocument/2006/relationships/image" Target="../media/image9.png"/><Relationship Id="rId10" Type="http://schemas.openxmlformats.org/officeDocument/2006/relationships/image" Target="../media/image5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55343" y="2074460"/>
            <a:ext cx="7189196" cy="314189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500" b="1" kern="120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 р о е к т</a:t>
            </a:r>
          </a:p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Пилотни модели за екологосъобразно събиране и временно съхранение на опасни битови отпадъци от домакинствата</a:t>
            </a:r>
            <a:endParaRPr lang="ru-RU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2396" y="3943514"/>
            <a:ext cx="7145078" cy="128388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500" b="1" kern="120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sz="2700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02" y="410281"/>
            <a:ext cx="5106374" cy="852678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570" y="480918"/>
            <a:ext cx="437938" cy="43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04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501"/>
            <a:ext cx="7886700" cy="495300"/>
          </a:xfrm>
        </p:spPr>
        <p:txBody>
          <a:bodyPr>
            <a:normAutofit/>
          </a:bodyPr>
          <a:lstStyle/>
          <a:p>
            <a:pPr algn="ctr"/>
            <a:r>
              <a:rPr lang="bg-BG" sz="2000" b="1" dirty="0" smtClean="0"/>
              <a:t>Пилотен център - Съединение</a:t>
            </a:r>
            <a:endParaRPr lang="bg-BG" sz="2000" b="1" dirty="0"/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0" y="167466"/>
            <a:ext cx="5106374" cy="585010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764" y="271907"/>
            <a:ext cx="453089" cy="43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D:\HHW\Izpalnenie na OP\Snimki\Snimki_Saedinenie\IMG-a1daf90e78c46b1c1c0724ea7b8b57a7-V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806" y="1643958"/>
            <a:ext cx="3802033" cy="2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HHW\Izpalnenie na OP\Snimki\Snimki_Saedinenie\IMG-3d3af1a9cc5f81b151cdab67c86cab3e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70068"/>
            <a:ext cx="4288221" cy="278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HHW\Izpalnenie na OP\Snimki\Snimki_Saedinenie\IMG-3ef8d7fc22fae2fa1e8fc45d515fb743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524" y="3828065"/>
            <a:ext cx="2161620" cy="234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HHW\Izpalnenie na OP\Snimki\Snimki_Saedinenie\IMG-0654f37f0e3a5585bc371ea6082ba411-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304" y="4090385"/>
            <a:ext cx="2099029" cy="199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04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501"/>
            <a:ext cx="7886700" cy="495300"/>
          </a:xfrm>
        </p:spPr>
        <p:txBody>
          <a:bodyPr>
            <a:normAutofit/>
          </a:bodyPr>
          <a:lstStyle/>
          <a:p>
            <a:pPr algn="ctr"/>
            <a:r>
              <a:rPr lang="bg-BG" sz="2000" b="1" dirty="0" smtClean="0"/>
              <a:t>Пилотен център - Левски</a:t>
            </a:r>
            <a:endParaRPr lang="bg-BG" sz="2000" b="1" dirty="0"/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0" y="167466"/>
            <a:ext cx="5106374" cy="585010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764" y="271907"/>
            <a:ext cx="453089" cy="43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16d8c370a2a640d853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647" y="1491697"/>
            <a:ext cx="3688244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16d8c37009587f0e62b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54" y="3381375"/>
            <a:ext cx="35814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Content Placeholder 9" descr="cid:16d8c36f345ec36fa2c1"/>
          <p:cNvPicPr>
            <a:picLocks noGrp="1"/>
          </p:cNvPicPr>
          <p:nvPr>
            <p:ph idx="1"/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982" y="3172246"/>
            <a:ext cx="3333330" cy="3141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653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79362" y="871671"/>
            <a:ext cx="7646962" cy="418744"/>
          </a:xfrm>
        </p:spPr>
        <p:txBody>
          <a:bodyPr>
            <a:noAutofit/>
          </a:bodyPr>
          <a:lstStyle/>
          <a:p>
            <a:pPr marL="0" indent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bg-BG" sz="22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Определяне на морфологичния състав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0" y="188007"/>
            <a:ext cx="5106374" cy="683664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233" y="310870"/>
            <a:ext cx="323374" cy="32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Контейнер за съдържание 2"/>
          <p:cNvSpPr txBox="1">
            <a:spLocks/>
          </p:cNvSpPr>
          <p:nvPr/>
        </p:nvSpPr>
        <p:spPr>
          <a:xfrm>
            <a:off x="459769" y="2563375"/>
            <a:ext cx="8086148" cy="267183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50"/>
              </a:spcBef>
              <a:spcAft>
                <a:spcPts val="450"/>
              </a:spcAft>
              <a:buNone/>
            </a:pPr>
            <a:endParaRPr lang="bg-BG" sz="1500" dirty="0"/>
          </a:p>
        </p:txBody>
      </p:sp>
      <p:sp>
        <p:nvSpPr>
          <p:cNvPr id="11" name="Контейнер за съдържание 2"/>
          <p:cNvSpPr txBox="1">
            <a:spLocks/>
          </p:cNvSpPr>
          <p:nvPr/>
        </p:nvSpPr>
        <p:spPr>
          <a:xfrm>
            <a:off x="901110" y="3098340"/>
            <a:ext cx="7644808" cy="138727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50"/>
              </a:spcBef>
              <a:spcAft>
                <a:spcPts val="450"/>
              </a:spcAft>
              <a:buNone/>
            </a:pPr>
            <a:endParaRPr lang="bg-BG" sz="2250" dirty="0"/>
          </a:p>
        </p:txBody>
      </p:sp>
      <p:sp>
        <p:nvSpPr>
          <p:cNvPr id="12" name="Контейнер за съдържание 2"/>
          <p:cNvSpPr txBox="1">
            <a:spLocks/>
          </p:cNvSpPr>
          <p:nvPr/>
        </p:nvSpPr>
        <p:spPr>
          <a:xfrm>
            <a:off x="675118" y="1401511"/>
            <a:ext cx="7870800" cy="53753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buNone/>
            </a:pPr>
            <a:endParaRPr lang="bg-BG" dirty="0" smtClean="0"/>
          </a:p>
          <a:p>
            <a:pPr lvl="1" algn="just"/>
            <a:endParaRPr lang="bg-BG" dirty="0"/>
          </a:p>
          <a:p>
            <a:pPr lvl="1" algn="just"/>
            <a:endParaRPr lang="bg-BG" dirty="0" smtClean="0"/>
          </a:p>
          <a:p>
            <a:pPr marL="457200" lvl="1" indent="0" algn="just">
              <a:buNone/>
            </a:pPr>
            <a:endParaRPr lang="bg-BG" dirty="0"/>
          </a:p>
          <a:p>
            <a:pPr marL="0" indent="0">
              <a:spcBef>
                <a:spcPts val="450"/>
              </a:spcBef>
              <a:spcAft>
                <a:spcPts val="450"/>
              </a:spcAft>
              <a:buNone/>
            </a:pPr>
            <a:endParaRPr lang="bg-BG" sz="15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70" y="2209800"/>
            <a:ext cx="2875731" cy="215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HHW\Izpalnenie na OP\Snimki\Morfologia\Снимки ДТБО Хасково 18.08.2019\DSC062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840" y="1401511"/>
            <a:ext cx="3449085" cy="258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HHW\Izpalnenie na OP\Snimki\Morfologia\Снимки ДТБО Хасково 18.08.2019\DSC0627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649" y="4026186"/>
            <a:ext cx="3397408" cy="254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HHW\Izpalnenie na OP\Snimki\Morfologia\Снимки ДТБО Хасково 18.08.2019\DSC0628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011" y="3197605"/>
            <a:ext cx="2528089" cy="337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0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59756" y="1628156"/>
            <a:ext cx="7646962" cy="405743"/>
          </a:xfrm>
        </p:spPr>
        <p:txBody>
          <a:bodyPr>
            <a:noAutofit/>
          </a:bodyPr>
          <a:lstStyle/>
          <a:p>
            <a:pPr marL="0" indent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РЕЗУЛТАТИ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ОСЪЩЕСТВЯВАНЕТО НА ПРОЕКТА</a:t>
            </a: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718458"/>
            <a:ext cx="5106374" cy="751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0" y="535577"/>
            <a:ext cx="5106374" cy="1092580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980" y="718457"/>
            <a:ext cx="437938" cy="45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Контейнер за съдържание 2"/>
          <p:cNvSpPr txBox="1">
            <a:spLocks/>
          </p:cNvSpPr>
          <p:nvPr/>
        </p:nvSpPr>
        <p:spPr>
          <a:xfrm>
            <a:off x="459769" y="2563375"/>
            <a:ext cx="8086148" cy="267183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50"/>
              </a:spcBef>
              <a:spcAft>
                <a:spcPts val="450"/>
              </a:spcAft>
              <a:buNone/>
            </a:pPr>
            <a:endParaRPr lang="bg-BG" sz="1500" dirty="0"/>
          </a:p>
        </p:txBody>
      </p:sp>
      <p:sp>
        <p:nvSpPr>
          <p:cNvPr id="11" name="Контейнер за съдържание 2"/>
          <p:cNvSpPr txBox="1">
            <a:spLocks/>
          </p:cNvSpPr>
          <p:nvPr/>
        </p:nvSpPr>
        <p:spPr>
          <a:xfrm>
            <a:off x="901110" y="3098340"/>
            <a:ext cx="7644808" cy="138727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50"/>
              </a:spcBef>
              <a:spcAft>
                <a:spcPts val="450"/>
              </a:spcAft>
              <a:buNone/>
            </a:pPr>
            <a:endParaRPr lang="bg-BG" sz="2250" dirty="0"/>
          </a:p>
        </p:txBody>
      </p:sp>
      <p:sp>
        <p:nvSpPr>
          <p:cNvPr id="12" name="Контейнер за съдържание 2"/>
          <p:cNvSpPr txBox="1">
            <a:spLocks/>
          </p:cNvSpPr>
          <p:nvPr/>
        </p:nvSpPr>
        <p:spPr>
          <a:xfrm>
            <a:off x="459769" y="2181498"/>
            <a:ext cx="8086149" cy="2304113"/>
          </a:xfrm>
          <a:prstGeom prst="rect">
            <a:avLst/>
          </a:prstGeom>
        </p:spPr>
        <p:txBody>
          <a:bodyPr vert="horz" lIns="68580" tIns="34290" rIns="68580" bIns="3429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20000"/>
              </a:lnSpc>
              <a:spcAft>
                <a:spcPts val="450"/>
              </a:spcAft>
            </a:pPr>
            <a:r>
              <a:rPr lang="ru-RU" sz="5100" dirty="0">
                <a:ea typeface="Calibri" panose="020F0502020204030204" pitchFamily="34" charset="0"/>
              </a:rPr>
              <a:t>Засилване на управленския и административния капацитет в областта на управлението на опасните битови </a:t>
            </a:r>
            <a:r>
              <a:rPr lang="ru-RU" sz="5100" dirty="0" smtClean="0">
                <a:ea typeface="Calibri" panose="020F0502020204030204" pitchFamily="34" charset="0"/>
              </a:rPr>
              <a:t>отпадъци</a:t>
            </a:r>
          </a:p>
          <a:p>
            <a:pPr lvl="1" algn="just">
              <a:lnSpc>
                <a:spcPct val="120000"/>
              </a:lnSpc>
              <a:spcAft>
                <a:spcPts val="450"/>
              </a:spcAft>
            </a:pPr>
            <a:r>
              <a:rPr lang="ru-RU" sz="5100" dirty="0">
                <a:ea typeface="Calibri" panose="020F0502020204030204" pitchFamily="34" charset="0"/>
              </a:rPr>
              <a:t>Повишаване компетентността на персонала на пилотните центрове за работа с опасни отпадъци</a:t>
            </a:r>
          </a:p>
          <a:p>
            <a:pPr lvl="1" algn="just">
              <a:lnSpc>
                <a:spcPct val="120000"/>
              </a:lnSpc>
              <a:spcAft>
                <a:spcPts val="450"/>
              </a:spcAft>
            </a:pPr>
            <a:endParaRPr lang="ru-RU" sz="5500" dirty="0" smtClean="0">
              <a:ea typeface="Calibri" panose="020F0502020204030204" pitchFamily="34" charset="0"/>
            </a:endParaRPr>
          </a:p>
          <a:p>
            <a:pPr lvl="1" algn="just">
              <a:lnSpc>
                <a:spcPct val="120000"/>
              </a:lnSpc>
              <a:spcAft>
                <a:spcPts val="450"/>
              </a:spcAft>
            </a:pPr>
            <a:endParaRPr lang="bg-BG" sz="5500" dirty="0" smtClean="0">
              <a:ea typeface="Calibri" panose="020F0502020204030204" pitchFamily="34" charset="0"/>
            </a:endParaRPr>
          </a:p>
          <a:p>
            <a:pPr lvl="1" algn="just">
              <a:lnSpc>
                <a:spcPct val="120000"/>
              </a:lnSpc>
              <a:spcAft>
                <a:spcPts val="450"/>
              </a:spcAft>
            </a:pPr>
            <a:endParaRPr lang="en-US" sz="6400" dirty="0" smtClean="0">
              <a:ea typeface="Calibri" panose="020F0502020204030204" pitchFamily="34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bg-BG" sz="1500" dirty="0" smtClean="0"/>
          </a:p>
          <a:p>
            <a:pPr marL="0" indent="0">
              <a:spcBef>
                <a:spcPts val="450"/>
              </a:spcBef>
              <a:spcAft>
                <a:spcPts val="450"/>
              </a:spcAft>
              <a:buNone/>
            </a:pPr>
            <a:endParaRPr lang="bg-BG" sz="1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043" y="4485611"/>
            <a:ext cx="4590941" cy="199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916" y="5567716"/>
            <a:ext cx="1204495" cy="118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2" y="4369586"/>
            <a:ext cx="1092529" cy="156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163" y="4662841"/>
            <a:ext cx="954706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9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6814" y="1341691"/>
            <a:ext cx="7886700" cy="487109"/>
          </a:xfrm>
        </p:spPr>
        <p:txBody>
          <a:bodyPr>
            <a:noAutofit/>
          </a:bodyPr>
          <a:lstStyle/>
          <a:p>
            <a:pPr algn="ctr"/>
            <a:r>
              <a:rPr lang="bg-BG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ТРУДНОСТИ ПРИ </a:t>
            </a:r>
            <a:r>
              <a:rPr lang="bg-BG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РЕАЛИЗИРАНЕТО НА </a:t>
            </a:r>
            <a:r>
              <a:rPr lang="bg-BG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ПРОЕКТА</a:t>
            </a:r>
            <a:endParaRPr lang="bg-BG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076325" y="2381250"/>
            <a:ext cx="7191376" cy="402907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Липсата </a:t>
            </a:r>
            <a:r>
              <a:rPr lang="ru-RU" sz="2400" dirty="0"/>
              <a:t>на база данни с „научени уроци“/“lessons learned“ за подобни </a:t>
            </a:r>
            <a:r>
              <a:rPr lang="ru-RU" sz="2400" dirty="0" smtClean="0"/>
              <a:t>проекти</a:t>
            </a:r>
            <a:endParaRPr lang="ru-RU" sz="2400" dirty="0"/>
          </a:p>
          <a:p>
            <a:pPr lvl="0"/>
            <a:r>
              <a:rPr lang="ru-RU" sz="2400" dirty="0" smtClean="0"/>
              <a:t>Обжалвания </a:t>
            </a:r>
            <a:r>
              <a:rPr lang="ru-RU" sz="2400" dirty="0"/>
              <a:t>по предвидените обществени </a:t>
            </a:r>
            <a:r>
              <a:rPr lang="ru-RU" sz="2400" dirty="0" smtClean="0"/>
              <a:t>поръчки</a:t>
            </a:r>
            <a:endParaRPr lang="en-US" sz="2400" dirty="0" smtClean="0"/>
          </a:p>
          <a:p>
            <a:pPr lvl="0"/>
            <a:r>
              <a:rPr lang="bg-BG" sz="2400" dirty="0" smtClean="0"/>
              <a:t>Дейности от </a:t>
            </a:r>
            <a:r>
              <a:rPr lang="bg-BG" sz="2400" dirty="0"/>
              <a:t>страна на </a:t>
            </a:r>
            <a:r>
              <a:rPr lang="bg-BG" sz="2400" dirty="0" smtClean="0"/>
              <a:t>общинските администрации</a:t>
            </a:r>
          </a:p>
          <a:p>
            <a:pPr lvl="0"/>
            <a:r>
              <a:rPr lang="bg-BG" sz="2400" dirty="0" smtClean="0"/>
              <a:t>Спазване на срокове </a:t>
            </a:r>
            <a:endParaRPr lang="bg-BG" sz="2400" dirty="0"/>
          </a:p>
          <a:p>
            <a:pPr lvl="0"/>
            <a:r>
              <a:rPr lang="ru-RU" sz="2400" dirty="0" smtClean="0"/>
              <a:t>Неусвояване </a:t>
            </a:r>
            <a:r>
              <a:rPr lang="ru-RU" sz="2400" dirty="0"/>
              <a:t>на </a:t>
            </a:r>
            <a:r>
              <a:rPr lang="ru-RU" sz="2400" dirty="0" smtClean="0"/>
              <a:t>средства</a:t>
            </a:r>
            <a:endParaRPr lang="ru-RU" sz="2400" dirty="0"/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0" y="324741"/>
            <a:ext cx="5106374" cy="915350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308" y="440007"/>
            <a:ext cx="437938" cy="43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1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79362" y="871671"/>
            <a:ext cx="7646962" cy="418744"/>
          </a:xfrm>
        </p:spPr>
        <p:txBody>
          <a:bodyPr>
            <a:noAutofit/>
          </a:bodyPr>
          <a:lstStyle/>
          <a:p>
            <a:pPr marL="0" indent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bg-BG" sz="22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ОЧАКВАНИ РЕЗУЛТАТИ</a:t>
            </a:r>
            <a:endParaRPr lang="bg-BG" sz="22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0" y="188007"/>
            <a:ext cx="5106374" cy="683664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233" y="310870"/>
            <a:ext cx="323374" cy="32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Контейнер за съдържание 2"/>
          <p:cNvSpPr txBox="1">
            <a:spLocks/>
          </p:cNvSpPr>
          <p:nvPr/>
        </p:nvSpPr>
        <p:spPr>
          <a:xfrm>
            <a:off x="459769" y="2563375"/>
            <a:ext cx="8086148" cy="267183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50"/>
              </a:spcBef>
              <a:spcAft>
                <a:spcPts val="450"/>
              </a:spcAft>
              <a:buNone/>
            </a:pPr>
            <a:endParaRPr lang="bg-BG" sz="1500" dirty="0"/>
          </a:p>
        </p:txBody>
      </p:sp>
      <p:sp>
        <p:nvSpPr>
          <p:cNvPr id="11" name="Контейнер за съдържание 2"/>
          <p:cNvSpPr txBox="1">
            <a:spLocks/>
          </p:cNvSpPr>
          <p:nvPr/>
        </p:nvSpPr>
        <p:spPr>
          <a:xfrm>
            <a:off x="901110" y="3098340"/>
            <a:ext cx="7644808" cy="138727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50"/>
              </a:spcBef>
              <a:spcAft>
                <a:spcPts val="450"/>
              </a:spcAft>
              <a:buNone/>
            </a:pPr>
            <a:endParaRPr lang="bg-BG" sz="2250" dirty="0"/>
          </a:p>
        </p:txBody>
      </p:sp>
      <p:sp>
        <p:nvSpPr>
          <p:cNvPr id="12" name="Контейнер за съдържание 2"/>
          <p:cNvSpPr txBox="1">
            <a:spLocks/>
          </p:cNvSpPr>
          <p:nvPr/>
        </p:nvSpPr>
        <p:spPr>
          <a:xfrm>
            <a:off x="675118" y="1401511"/>
            <a:ext cx="7870800" cy="5375304"/>
          </a:xfrm>
          <a:prstGeom prst="rect">
            <a:avLst/>
          </a:prstGeom>
        </p:spPr>
        <p:txBody>
          <a:bodyPr vert="horz" lIns="68580" tIns="34290" rIns="68580" bIns="3429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bg-BG" dirty="0" smtClean="0"/>
              <a:t>Отделяне </a:t>
            </a:r>
            <a:r>
              <a:rPr lang="bg-BG" dirty="0"/>
              <a:t>на опасните битови отпадъци от общия </a:t>
            </a:r>
            <a:r>
              <a:rPr lang="bg-BG" dirty="0" smtClean="0"/>
              <a:t>поток битови отпадъци</a:t>
            </a:r>
          </a:p>
          <a:p>
            <a:pPr marL="457200" lvl="1" indent="0" algn="just">
              <a:buNone/>
            </a:pPr>
            <a:endParaRPr lang="bg-BG" dirty="0"/>
          </a:p>
          <a:p>
            <a:pPr lvl="1" algn="just"/>
            <a:r>
              <a:rPr lang="bg-BG" dirty="0" smtClean="0"/>
              <a:t>Безопасно </a:t>
            </a:r>
            <a:r>
              <a:rPr lang="bg-BG" dirty="0"/>
              <a:t>събиране, транспортиране и предварително съхраняване </a:t>
            </a:r>
            <a:r>
              <a:rPr lang="bg-BG" dirty="0" smtClean="0"/>
              <a:t>опасните </a:t>
            </a:r>
            <a:r>
              <a:rPr lang="bg-BG" dirty="0"/>
              <a:t>битови </a:t>
            </a:r>
            <a:r>
              <a:rPr lang="bg-BG" dirty="0" smtClean="0"/>
              <a:t>отпадъци</a:t>
            </a:r>
          </a:p>
          <a:p>
            <a:pPr marL="457200" lvl="1" indent="0" algn="just">
              <a:buNone/>
            </a:pPr>
            <a:endParaRPr lang="bg-BG" dirty="0" smtClean="0"/>
          </a:p>
          <a:p>
            <a:pPr lvl="1" algn="just"/>
            <a:r>
              <a:rPr lang="bg-BG" dirty="0"/>
              <a:t>Г</a:t>
            </a:r>
            <a:r>
              <a:rPr lang="bg-BG" dirty="0" smtClean="0"/>
              <a:t>арантиране </a:t>
            </a:r>
            <a:r>
              <a:rPr lang="bg-BG" dirty="0"/>
              <a:t>на </a:t>
            </a:r>
            <a:r>
              <a:rPr lang="bg-BG" dirty="0" smtClean="0"/>
              <a:t>екологосъобразно третиране на </a:t>
            </a:r>
            <a:r>
              <a:rPr lang="bg-BG" dirty="0"/>
              <a:t>опасните битови </a:t>
            </a:r>
            <a:r>
              <a:rPr lang="bg-BG" dirty="0" smtClean="0"/>
              <a:t>отпадъци</a:t>
            </a:r>
          </a:p>
          <a:p>
            <a:pPr lvl="1" algn="just"/>
            <a:endParaRPr lang="bg-BG" dirty="0" smtClean="0"/>
          </a:p>
          <a:p>
            <a:pPr lvl="1" algn="just"/>
            <a:r>
              <a:rPr lang="bg-BG" dirty="0"/>
              <a:t>О</a:t>
            </a:r>
            <a:r>
              <a:rPr lang="bg-BG" dirty="0" smtClean="0"/>
              <a:t>сигуряване на </a:t>
            </a:r>
            <a:r>
              <a:rPr lang="bg-BG" dirty="0" err="1" smtClean="0"/>
              <a:t>проследяемост</a:t>
            </a:r>
            <a:r>
              <a:rPr lang="bg-BG" dirty="0" smtClean="0"/>
              <a:t> </a:t>
            </a:r>
            <a:r>
              <a:rPr lang="bg-BG" dirty="0"/>
              <a:t>на събраните опасни битови </a:t>
            </a:r>
            <a:r>
              <a:rPr lang="bg-BG" dirty="0" smtClean="0"/>
              <a:t>отпадъци и на ефективен контрол на дейностите с тях</a:t>
            </a:r>
          </a:p>
          <a:p>
            <a:pPr marL="457200" lvl="1" indent="0" algn="just">
              <a:buNone/>
            </a:pPr>
            <a:endParaRPr lang="bg-BG" dirty="0" smtClean="0"/>
          </a:p>
          <a:p>
            <a:pPr lvl="1" algn="just">
              <a:lnSpc>
                <a:spcPct val="120000"/>
              </a:lnSpc>
              <a:spcAft>
                <a:spcPts val="450"/>
              </a:spcAft>
            </a:pPr>
            <a:r>
              <a:rPr lang="bg-BG" dirty="0" smtClean="0"/>
              <a:t>Осигуряване информираност на населението </a:t>
            </a:r>
          </a:p>
          <a:p>
            <a:pPr lvl="1" algn="just">
              <a:lnSpc>
                <a:spcPct val="120000"/>
              </a:lnSpc>
              <a:spcAft>
                <a:spcPts val="450"/>
              </a:spcAft>
            </a:pPr>
            <a:r>
              <a:rPr lang="ru-RU" dirty="0" smtClean="0">
                <a:solidFill>
                  <a:prstClr val="black"/>
                </a:solidFill>
              </a:rPr>
              <a:t>Активно </a:t>
            </a:r>
            <a:r>
              <a:rPr lang="ru-RU" dirty="0">
                <a:solidFill>
                  <a:prstClr val="black"/>
                </a:solidFill>
              </a:rPr>
              <a:t>участие н населението на пилотните 22 общини в разделното събиране и предаване на опасните битови отпадъци;</a:t>
            </a:r>
            <a:endParaRPr lang="bg-BG" dirty="0">
              <a:solidFill>
                <a:prstClr val="black"/>
              </a:solidFill>
            </a:endParaRPr>
          </a:p>
          <a:p>
            <a:pPr lvl="1" algn="just">
              <a:lnSpc>
                <a:spcPct val="120000"/>
              </a:lnSpc>
              <a:spcAft>
                <a:spcPts val="450"/>
              </a:spcAft>
            </a:pPr>
            <a:r>
              <a:rPr lang="bg-BG" dirty="0">
                <a:ea typeface="Calibri" panose="020F0502020204030204" pitchFamily="34" charset="0"/>
              </a:rPr>
              <a:t>Ефективно функциониране на </a:t>
            </a:r>
            <a:r>
              <a:rPr lang="ru-RU" dirty="0">
                <a:solidFill>
                  <a:prstClr val="black"/>
                </a:solidFill>
              </a:rPr>
              <a:t>стационарните площадки за разделно събиране и временно съхраняване и на м</a:t>
            </a:r>
            <a:r>
              <a:rPr lang="bg-BG" dirty="0">
                <a:ea typeface="Calibri" panose="020F0502020204030204" pitchFamily="34" charset="0"/>
              </a:rPr>
              <a:t>обилните събирателни пунктове</a:t>
            </a:r>
            <a:r>
              <a:rPr lang="ru-RU" dirty="0">
                <a:solidFill>
                  <a:prstClr val="black"/>
                </a:solidFill>
              </a:rPr>
              <a:t>на за опасни битови отпадъци </a:t>
            </a:r>
            <a:r>
              <a:rPr lang="bg-BG" dirty="0">
                <a:ea typeface="Calibri" panose="020F0502020204030204" pitchFamily="34" charset="0"/>
              </a:rPr>
              <a:t>;</a:t>
            </a:r>
            <a:endParaRPr lang="ru-RU" dirty="0"/>
          </a:p>
          <a:p>
            <a:pPr lvl="1" algn="just">
              <a:lnSpc>
                <a:spcPct val="120000"/>
              </a:lnSpc>
              <a:spcAft>
                <a:spcPts val="450"/>
              </a:spcAft>
            </a:pPr>
            <a:r>
              <a:rPr lang="bg-BG" dirty="0"/>
              <a:t>Мултиплициране  на модела на </a:t>
            </a:r>
            <a:r>
              <a:rPr lang="bg-BG" dirty="0">
                <a:solidFill>
                  <a:prstClr val="black"/>
                </a:solidFill>
              </a:rPr>
              <a:t>национално ниво</a:t>
            </a:r>
            <a:r>
              <a:rPr lang="en-US" dirty="0">
                <a:solidFill>
                  <a:prstClr val="black"/>
                </a:solidFill>
              </a:rPr>
              <a:t>.</a:t>
            </a:r>
            <a:endParaRPr lang="bg-BG" dirty="0">
              <a:solidFill>
                <a:prstClr val="black"/>
              </a:solidFill>
            </a:endParaRPr>
          </a:p>
          <a:p>
            <a:pPr lvl="1" algn="just"/>
            <a:endParaRPr lang="bg-BG" dirty="0" smtClean="0"/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bg-BG" sz="1500" dirty="0" smtClean="0"/>
          </a:p>
          <a:p>
            <a:pPr marL="0" indent="0">
              <a:spcBef>
                <a:spcPts val="450"/>
              </a:spcBef>
              <a:spcAft>
                <a:spcPts val="450"/>
              </a:spcAft>
              <a:buNone/>
            </a:pPr>
            <a:endParaRPr lang="bg-BG" sz="1500" dirty="0"/>
          </a:p>
        </p:txBody>
      </p:sp>
    </p:spTree>
    <p:extLst>
      <p:ext uri="{BB962C8B-B14F-4D97-AF65-F5344CB8AC3E}">
        <p14:creationId xmlns:p14="http://schemas.microsoft.com/office/powerpoint/2010/main" val="110496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65661" y="1384663"/>
            <a:ext cx="7886700" cy="472875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bg-BG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bg-BG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bg-BG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bg-BG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ЗА ВНИМАНИЕТО</a:t>
            </a:r>
          </a:p>
          <a:p>
            <a:pPr marL="0" indent="0" algn="ctr">
              <a:buNone/>
            </a:pPr>
            <a:endParaRPr lang="bg-BG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bg-BG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Виктория Белоконска</a:t>
            </a:r>
          </a:p>
          <a:p>
            <a:pPr marL="0" indent="0" algn="ctr">
              <a:buNone/>
            </a:pPr>
            <a:r>
              <a:rPr lang="bg-BG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координатор</a:t>
            </a:r>
            <a:endParaRPr lang="bg-BG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v.belokonska@pudoos.bg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lnSpc>
                <a:spcPct val="120000"/>
              </a:lnSpc>
              <a:buNone/>
            </a:pP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   </a:t>
            </a:r>
            <a:r>
              <a:rPr lang="bg-BG" sz="1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Предприятие за 		управление  на дейностите по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g-BG" sz="1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                                  опазване на околната среда														        </a:t>
            </a: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www.pudoos.bg</a:t>
            </a:r>
            <a:endParaRPr lang="bg-BG" sz="1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0" y="167465"/>
            <a:ext cx="5106374" cy="1136904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601" y="489762"/>
            <a:ext cx="540252" cy="51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87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33630" y="1190220"/>
            <a:ext cx="7886700" cy="483321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СТОЙНОСТ НА ПРОЕКТА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bg-BG" sz="1500" dirty="0"/>
          </a:p>
          <a:p>
            <a:pPr marL="0" indent="0" algn="just">
              <a:buNone/>
            </a:pPr>
            <a:r>
              <a:rPr lang="bg-BG" sz="2000" dirty="0" smtClean="0"/>
              <a:t>Обща </a:t>
            </a:r>
            <a:r>
              <a:rPr lang="bg-BG" sz="2000" dirty="0"/>
              <a:t>стойност </a:t>
            </a:r>
            <a:r>
              <a:rPr lang="bg-BG" sz="2000" dirty="0" smtClean="0"/>
              <a:t>:  8 823 267 </a:t>
            </a:r>
            <a:r>
              <a:rPr lang="en-US" sz="2000" dirty="0" smtClean="0"/>
              <a:t>CHF</a:t>
            </a:r>
            <a:endParaRPr lang="bg-BG" sz="2000" dirty="0" smtClean="0"/>
          </a:p>
          <a:p>
            <a:pPr marL="0" indent="0" algn="just">
              <a:buNone/>
            </a:pPr>
            <a:r>
              <a:rPr lang="bg-BG" sz="2000" dirty="0"/>
              <a:t> </a:t>
            </a:r>
            <a:r>
              <a:rPr lang="bg-BG" sz="2000" dirty="0" smtClean="0"/>
              <a:t>                               (</a:t>
            </a:r>
            <a:r>
              <a:rPr lang="en-US" sz="2000" dirty="0" smtClean="0"/>
              <a:t>14 </a:t>
            </a:r>
            <a:r>
              <a:rPr lang="en-US" sz="2000" dirty="0"/>
              <a:t>999 </a:t>
            </a:r>
            <a:r>
              <a:rPr lang="en-US" sz="2000" dirty="0" smtClean="0"/>
              <a:t>553,90</a:t>
            </a:r>
            <a:r>
              <a:rPr lang="bg-BG" sz="2000" dirty="0" smtClean="0"/>
              <a:t> лева)</a:t>
            </a:r>
          </a:p>
          <a:p>
            <a:pPr marL="0" indent="0" algn="just">
              <a:buNone/>
            </a:pPr>
            <a:r>
              <a:rPr lang="bg-BG" sz="2000" dirty="0" smtClean="0">
                <a:solidFill>
                  <a:srgbClr val="FF0000"/>
                </a:solidFill>
              </a:rPr>
              <a:t>Швейцарски </a:t>
            </a:r>
            <a:r>
              <a:rPr lang="bg-BG" sz="2000" dirty="0">
                <a:solidFill>
                  <a:srgbClr val="FF0000"/>
                </a:solidFill>
              </a:rPr>
              <a:t>принос:  </a:t>
            </a:r>
            <a:r>
              <a:rPr lang="bg-BG" sz="2000" dirty="0" smtClean="0">
                <a:solidFill>
                  <a:srgbClr val="FF0000"/>
                </a:solidFill>
              </a:rPr>
              <a:t>7 499 776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CHF</a:t>
            </a:r>
            <a:endParaRPr lang="bg-BG" sz="20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bg-BG" sz="2000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		</a:t>
            </a:r>
            <a:r>
              <a:rPr lang="bg-BG" sz="2000" dirty="0" smtClean="0"/>
              <a:t>(</a:t>
            </a:r>
            <a:r>
              <a:rPr lang="bg-BG" sz="2000" dirty="0"/>
              <a:t>12 749 620, </a:t>
            </a:r>
            <a:r>
              <a:rPr lang="bg-BG" sz="2000" dirty="0" smtClean="0"/>
              <a:t>82 лева)</a:t>
            </a:r>
            <a:endParaRPr lang="bg-BG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bg-BG" sz="2000" dirty="0" smtClean="0">
                <a:solidFill>
                  <a:srgbClr val="00B050"/>
                </a:solidFill>
              </a:rPr>
              <a:t>Национално </a:t>
            </a:r>
            <a:r>
              <a:rPr lang="bg-BG" sz="2000" dirty="0">
                <a:solidFill>
                  <a:srgbClr val="00B050"/>
                </a:solidFill>
              </a:rPr>
              <a:t>съфинансиране: </a:t>
            </a:r>
            <a:r>
              <a:rPr lang="bg-BG" sz="2000" dirty="0" smtClean="0">
                <a:solidFill>
                  <a:srgbClr val="00B050"/>
                </a:solidFill>
              </a:rPr>
              <a:t>1 323 491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CHF</a:t>
            </a:r>
            <a:endParaRPr lang="bg-BG" sz="2000" dirty="0" smtClean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bg-BG" sz="2000" smtClean="0"/>
              <a:t>		(</a:t>
            </a:r>
            <a:r>
              <a:rPr lang="bg-BG" sz="2000" dirty="0"/>
              <a:t>2 249 933,08 лева</a:t>
            </a:r>
            <a:r>
              <a:rPr lang="bg-BG" sz="2000" dirty="0" smtClean="0"/>
              <a:t>)</a:t>
            </a:r>
            <a:endParaRPr lang="bg-BG" sz="2000" dirty="0">
              <a:solidFill>
                <a:srgbClr val="00B050"/>
              </a:solidFill>
            </a:endParaRPr>
          </a:p>
          <a:p>
            <a:pPr algn="just"/>
            <a:endParaRPr lang="bg-BG" sz="1500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endParaRPr lang="bg-BG" sz="1500" dirty="0"/>
          </a:p>
          <a:p>
            <a:pPr marL="0" indent="0" algn="just">
              <a:buNone/>
            </a:pPr>
            <a:endParaRPr lang="bg-BG" sz="1500" dirty="0"/>
          </a:p>
          <a:p>
            <a:pPr algn="just"/>
            <a:endParaRPr lang="bg-BG" sz="1875" dirty="0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0" y="232229"/>
            <a:ext cx="5106374" cy="957990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980" y="492255"/>
            <a:ext cx="437938" cy="43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610518"/>
              </p:ext>
            </p:extLst>
          </p:nvPr>
        </p:nvGraphicFramePr>
        <p:xfrm>
          <a:off x="5254562" y="2666287"/>
          <a:ext cx="3291356" cy="2298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0281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1532"/>
            <a:ext cx="7886700" cy="794143"/>
          </a:xfrm>
        </p:spPr>
        <p:txBody>
          <a:bodyPr>
            <a:normAutofit/>
          </a:bodyPr>
          <a:lstStyle/>
          <a:p>
            <a:r>
              <a:rPr lang="en-US" dirty="0" smtClean="0"/>
              <a:t>PUDOO</a:t>
            </a:r>
            <a:r>
              <a:rPr lang="bg-BG" dirty="0" smtClean="0"/>
              <a:t>П                                                                                                                                                                                                        </a:t>
            </a:r>
            <a:endParaRPr lang="bg-BG" sz="1200" dirty="0"/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628650" y="1186962"/>
            <a:ext cx="7987812" cy="5161084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42" y="171532"/>
            <a:ext cx="5106374" cy="61126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37" y="171532"/>
            <a:ext cx="43973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566324585"/>
              </p:ext>
            </p:extLst>
          </p:nvPr>
        </p:nvGraphicFramePr>
        <p:xfrm>
          <a:off x="158263" y="611269"/>
          <a:ext cx="7737230" cy="557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" name="Rectangle 30"/>
          <p:cNvSpPr/>
          <p:nvPr/>
        </p:nvSpPr>
        <p:spPr>
          <a:xfrm>
            <a:off x="5969978" y="1415564"/>
            <a:ext cx="2024433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Окончателно третиране</a:t>
            </a:r>
            <a:endParaRPr lang="bg-BG" dirty="0"/>
          </a:p>
        </p:txBody>
      </p:sp>
      <p:sp>
        <p:nvSpPr>
          <p:cNvPr id="33" name="Rectangle 32"/>
          <p:cNvSpPr/>
          <p:nvPr/>
        </p:nvSpPr>
        <p:spPr>
          <a:xfrm>
            <a:off x="6629400" y="3006970"/>
            <a:ext cx="1951097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Информационна кампания</a:t>
            </a:r>
            <a:endParaRPr lang="bg-BG" dirty="0"/>
          </a:p>
        </p:txBody>
      </p:sp>
      <p:sp>
        <p:nvSpPr>
          <p:cNvPr id="30" name="Oval 29"/>
          <p:cNvSpPr/>
          <p:nvPr/>
        </p:nvSpPr>
        <p:spPr>
          <a:xfrm>
            <a:off x="3094891" y="2592510"/>
            <a:ext cx="3100274" cy="186140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за събиране и съхраняване на ОБО</a:t>
            </a:r>
            <a:endParaRPr lang="bg-BG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74885" y="4801821"/>
            <a:ext cx="2305781" cy="9923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Строителство и оборудване</a:t>
            </a:r>
            <a:endParaRPr lang="bg-BG" dirty="0"/>
          </a:p>
        </p:txBody>
      </p:sp>
      <p:sp>
        <p:nvSpPr>
          <p:cNvPr id="40" name="Rectangle 39"/>
          <p:cNvSpPr/>
          <p:nvPr/>
        </p:nvSpPr>
        <p:spPr>
          <a:xfrm>
            <a:off x="5589717" y="4801821"/>
            <a:ext cx="2419220" cy="9923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Обучение на персонала</a:t>
            </a:r>
            <a:endParaRPr lang="bg-BG" dirty="0"/>
          </a:p>
        </p:txBody>
      </p:sp>
      <p:sp>
        <p:nvSpPr>
          <p:cNvPr id="41" name="Rectangle 40"/>
          <p:cNvSpPr/>
          <p:nvPr/>
        </p:nvSpPr>
        <p:spPr>
          <a:xfrm>
            <a:off x="747346" y="2990667"/>
            <a:ext cx="2057399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Мобилни събирателни пунктове</a:t>
            </a:r>
            <a:endParaRPr lang="bg-BG" dirty="0"/>
          </a:p>
        </p:txBody>
      </p:sp>
      <p:sp>
        <p:nvSpPr>
          <p:cNvPr id="42" name="Rectangle 41"/>
          <p:cNvSpPr/>
          <p:nvPr/>
        </p:nvSpPr>
        <p:spPr>
          <a:xfrm>
            <a:off x="1406770" y="1441940"/>
            <a:ext cx="2110153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Информационна система за отчитане</a:t>
            </a:r>
            <a:endParaRPr lang="bg-BG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193806" y="234445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767754" y="2329964"/>
            <a:ext cx="316644" cy="4716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987187" y="4219086"/>
            <a:ext cx="663819" cy="582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0" idx="0"/>
          </p:cNvCxnSpPr>
          <p:nvPr/>
        </p:nvCxnSpPr>
        <p:spPr>
          <a:xfrm flipH="1" flipV="1">
            <a:off x="5855560" y="4106008"/>
            <a:ext cx="943767" cy="695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3" idx="1"/>
            <a:endCxn id="30" idx="6"/>
          </p:cNvCxnSpPr>
          <p:nvPr/>
        </p:nvCxnSpPr>
        <p:spPr>
          <a:xfrm flipH="1">
            <a:off x="6195165" y="3464170"/>
            <a:ext cx="434235" cy="5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1" idx="3"/>
            <a:endCxn id="30" idx="2"/>
          </p:cNvCxnSpPr>
          <p:nvPr/>
        </p:nvCxnSpPr>
        <p:spPr>
          <a:xfrm>
            <a:off x="2804745" y="3447867"/>
            <a:ext cx="290146" cy="753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56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79362" y="803306"/>
            <a:ext cx="7646962" cy="462450"/>
          </a:xfrm>
        </p:spPr>
        <p:txBody>
          <a:bodyPr>
            <a:noAutofit/>
          </a:bodyPr>
          <a:lstStyle/>
          <a:p>
            <a:pPr marL="0" indent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bg-B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ДЕЙНОСТИ ПО ПРОЕКТА</a:t>
            </a:r>
            <a:r>
              <a:rPr lang="bg-BG" sz="2400" dirty="0"/>
              <a:t> </a:t>
            </a:r>
            <a:endParaRPr lang="bg-BG" sz="22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0" y="188007"/>
            <a:ext cx="5106374" cy="683664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233" y="310870"/>
            <a:ext cx="323374" cy="32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Контейнер за съдържание 2"/>
          <p:cNvSpPr txBox="1">
            <a:spLocks/>
          </p:cNvSpPr>
          <p:nvPr/>
        </p:nvSpPr>
        <p:spPr>
          <a:xfrm>
            <a:off x="459769" y="2563375"/>
            <a:ext cx="8086148" cy="267183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endParaRPr lang="bg-BG" sz="1500" dirty="0">
              <a:solidFill>
                <a:prstClr val="black"/>
              </a:solidFill>
            </a:endParaRPr>
          </a:p>
        </p:txBody>
      </p:sp>
      <p:sp>
        <p:nvSpPr>
          <p:cNvPr id="11" name="Контейнер за съдържание 2"/>
          <p:cNvSpPr txBox="1">
            <a:spLocks/>
          </p:cNvSpPr>
          <p:nvPr/>
        </p:nvSpPr>
        <p:spPr>
          <a:xfrm>
            <a:off x="901110" y="3098340"/>
            <a:ext cx="7644808" cy="138727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endParaRPr lang="bg-BG" sz="2250" dirty="0">
              <a:solidFill>
                <a:prstClr val="black"/>
              </a:solidFill>
            </a:endParaRPr>
          </a:p>
        </p:txBody>
      </p:sp>
      <p:sp>
        <p:nvSpPr>
          <p:cNvPr id="12" name="Контейнер за съдържание 2"/>
          <p:cNvSpPr txBox="1">
            <a:spLocks/>
          </p:cNvSpPr>
          <p:nvPr/>
        </p:nvSpPr>
        <p:spPr>
          <a:xfrm>
            <a:off x="856341" y="1418602"/>
            <a:ext cx="7251638" cy="4383992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bg-BG" dirty="0" smtClean="0">
                <a:solidFill>
                  <a:prstClr val="black"/>
                </a:solidFill>
              </a:rPr>
              <a:t>Изграждане на 5 пилотни общински центрове в </a:t>
            </a:r>
            <a:r>
              <a:rPr lang="bg-BG" dirty="0" smtClean="0"/>
              <a:t>общините</a:t>
            </a:r>
            <a:r>
              <a:rPr lang="bg-BG" dirty="0"/>
              <a:t>: Шумен, Разград, Съединение, Левски и </a:t>
            </a:r>
            <a:r>
              <a:rPr lang="bg-BG" dirty="0" smtClean="0"/>
              <a:t>Созопол</a:t>
            </a:r>
            <a:endParaRPr lang="bg-BG" dirty="0">
              <a:solidFill>
                <a:prstClr val="black"/>
              </a:solidFill>
            </a:endParaRPr>
          </a:p>
          <a:p>
            <a:pPr lvl="1" algn="just"/>
            <a:r>
              <a:rPr lang="bg-BG" dirty="0" smtClean="0">
                <a:solidFill>
                  <a:prstClr val="black"/>
                </a:solidFill>
              </a:rPr>
              <a:t> Осигуряване на мобилни събирателни пунктове за събиране на опасни битови отпадъци в 22 общини</a:t>
            </a:r>
          </a:p>
          <a:p>
            <a:pPr lvl="1" algn="just"/>
            <a:r>
              <a:rPr lang="bg-BG" dirty="0" smtClean="0"/>
              <a:t>Извършване </a:t>
            </a:r>
            <a:r>
              <a:rPr lang="bg-BG" dirty="0"/>
              <a:t>на медийна/информационна (местна и национална) </a:t>
            </a:r>
            <a:r>
              <a:rPr lang="bg-BG" dirty="0" smtClean="0"/>
              <a:t>кампания</a:t>
            </a:r>
            <a:endParaRPr lang="bg-BG" dirty="0"/>
          </a:p>
          <a:p>
            <a:pPr lvl="1" algn="just"/>
            <a:r>
              <a:rPr lang="bg-BG" dirty="0" smtClean="0"/>
              <a:t>Осъществяване на начално </a:t>
            </a:r>
            <a:r>
              <a:rPr lang="bg-BG" dirty="0"/>
              <a:t>специализирано и поддържащо обучение на персонала на петте общински центъра </a:t>
            </a:r>
          </a:p>
          <a:p>
            <a:pPr lvl="1" algn="just"/>
            <a:r>
              <a:rPr lang="bg-BG" dirty="0" smtClean="0"/>
              <a:t>Разработване </a:t>
            </a:r>
            <a:r>
              <a:rPr lang="bg-BG" dirty="0"/>
              <a:t>на информационна система за отчитане на опасни битови отпадъци </a:t>
            </a:r>
            <a:endParaRPr lang="bg-BG" dirty="0" smtClean="0"/>
          </a:p>
          <a:p>
            <a:pPr lvl="1" algn="just"/>
            <a:r>
              <a:rPr lang="bg-BG" sz="2400" dirty="0" smtClean="0"/>
              <a:t>Окончателно третиране на опасните битови отпадъци</a:t>
            </a:r>
            <a:endParaRPr lang="bg-BG" sz="2400" dirty="0"/>
          </a:p>
          <a:p>
            <a:pPr marL="457200" lvl="1" indent="0" algn="just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None/>
            </a:pPr>
            <a:endParaRPr lang="en-US" sz="6400" dirty="0" smtClean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bg-BG" sz="1500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endParaRPr lang="bg-BG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3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79362" y="1057275"/>
            <a:ext cx="7646962" cy="438149"/>
          </a:xfrm>
        </p:spPr>
        <p:txBody>
          <a:bodyPr>
            <a:noAutofit/>
          </a:bodyPr>
          <a:lstStyle/>
          <a:p>
            <a:pPr marL="0" indent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bg-B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ДЕЙНОСТИ ПО ПРОЕКТА</a:t>
            </a:r>
            <a:r>
              <a:rPr lang="bg-BG" sz="2000" dirty="0"/>
              <a:t> </a:t>
            </a:r>
            <a:endParaRPr lang="bg-BG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0" y="188007"/>
            <a:ext cx="5106374" cy="683664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233" y="310870"/>
            <a:ext cx="323374" cy="32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Контейнер за съдържание 2"/>
          <p:cNvSpPr txBox="1">
            <a:spLocks/>
          </p:cNvSpPr>
          <p:nvPr/>
        </p:nvSpPr>
        <p:spPr>
          <a:xfrm>
            <a:off x="459769" y="2563375"/>
            <a:ext cx="8086148" cy="267183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endParaRPr lang="bg-BG" sz="1500" dirty="0">
              <a:solidFill>
                <a:prstClr val="black"/>
              </a:solidFill>
            </a:endParaRPr>
          </a:p>
        </p:txBody>
      </p:sp>
      <p:sp>
        <p:nvSpPr>
          <p:cNvPr id="11" name="Контейнер за съдържание 2"/>
          <p:cNvSpPr txBox="1">
            <a:spLocks/>
          </p:cNvSpPr>
          <p:nvPr/>
        </p:nvSpPr>
        <p:spPr>
          <a:xfrm>
            <a:off x="901110" y="3098340"/>
            <a:ext cx="7644808" cy="138727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endParaRPr lang="bg-BG" sz="2250" dirty="0">
              <a:solidFill>
                <a:prstClr val="black"/>
              </a:solidFill>
            </a:endParaRPr>
          </a:p>
        </p:txBody>
      </p:sp>
      <p:sp>
        <p:nvSpPr>
          <p:cNvPr id="12" name="Контейнер за съдържание 2"/>
          <p:cNvSpPr txBox="1">
            <a:spLocks/>
          </p:cNvSpPr>
          <p:nvPr/>
        </p:nvSpPr>
        <p:spPr>
          <a:xfrm>
            <a:off x="856341" y="1418602"/>
            <a:ext cx="7251638" cy="438399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ru-RU" dirty="0" smtClean="0">
              <a:solidFill>
                <a:prstClr val="black"/>
              </a:solidFill>
            </a:endParaRPr>
          </a:p>
          <a:p>
            <a:pPr lvl="1"/>
            <a:r>
              <a:rPr lang="ru-RU" dirty="0" smtClean="0">
                <a:solidFill>
                  <a:prstClr val="black"/>
                </a:solidFill>
              </a:rPr>
              <a:t>Определяне </a:t>
            </a:r>
            <a:r>
              <a:rPr lang="ru-RU" dirty="0">
                <a:solidFill>
                  <a:prstClr val="black"/>
                </a:solidFill>
              </a:rPr>
              <a:t>на морфологичния състав на битовите отпадъци в </a:t>
            </a:r>
            <a:r>
              <a:rPr lang="ru-RU" dirty="0" smtClean="0">
                <a:solidFill>
                  <a:prstClr val="black"/>
                </a:solidFill>
              </a:rPr>
              <a:t>България</a:t>
            </a:r>
          </a:p>
          <a:p>
            <a:pPr lvl="1"/>
            <a:endParaRPr lang="ru-RU" dirty="0">
              <a:solidFill>
                <a:prstClr val="black"/>
              </a:solidFill>
            </a:endParaRPr>
          </a:p>
          <a:p>
            <a:pPr lvl="1"/>
            <a:r>
              <a:rPr lang="ru-RU" dirty="0" smtClean="0">
                <a:solidFill>
                  <a:prstClr val="black"/>
                </a:solidFill>
              </a:rPr>
              <a:t>Разработване </a:t>
            </a:r>
            <a:r>
              <a:rPr lang="ru-RU" dirty="0">
                <a:solidFill>
                  <a:prstClr val="black"/>
                </a:solidFill>
              </a:rPr>
              <a:t>на ръководство за управление на едрогабаритни отпадъци като част от потока битови </a:t>
            </a:r>
            <a:r>
              <a:rPr lang="ru-RU" dirty="0" smtClean="0">
                <a:solidFill>
                  <a:prstClr val="black"/>
                </a:solidFill>
              </a:rPr>
              <a:t>отпадъци</a:t>
            </a:r>
            <a:endParaRPr lang="ru-RU" dirty="0">
              <a:solidFill>
                <a:prstClr val="black"/>
              </a:solidFill>
            </a:endParaRPr>
          </a:p>
          <a:p>
            <a:pPr lvl="1"/>
            <a:endParaRPr lang="ru-RU" dirty="0">
              <a:solidFill>
                <a:prstClr val="black"/>
              </a:solidFill>
            </a:endParaRPr>
          </a:p>
          <a:p>
            <a:pPr lvl="1"/>
            <a:r>
              <a:rPr lang="ru-RU" dirty="0" smtClean="0">
                <a:solidFill>
                  <a:prstClr val="black"/>
                </a:solidFill>
              </a:rPr>
              <a:t>Разработване </a:t>
            </a:r>
            <a:r>
              <a:rPr lang="ru-RU" dirty="0">
                <a:solidFill>
                  <a:prstClr val="black"/>
                </a:solidFill>
              </a:rPr>
              <a:t>на техническо задание за проект за създаване на електронна система по Регламент (ЕО) № </a:t>
            </a:r>
            <a:r>
              <a:rPr lang="ru-RU" dirty="0" smtClean="0">
                <a:solidFill>
                  <a:prstClr val="black"/>
                </a:solidFill>
              </a:rPr>
              <a:t>1013/2006 относно превозите на отпадъци</a:t>
            </a:r>
            <a:endParaRPr lang="ru-RU" dirty="0">
              <a:solidFill>
                <a:prstClr val="black"/>
              </a:solidFill>
            </a:endParaRPr>
          </a:p>
          <a:p>
            <a:pPr marL="457200" lvl="1" indent="0" algn="just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None/>
            </a:pPr>
            <a:endParaRPr lang="en-US" sz="6400" dirty="0" smtClean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bg-BG" sz="1500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endParaRPr lang="bg-BG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6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700755"/>
            <a:ext cx="7886700" cy="1264778"/>
          </a:xfrm>
        </p:spPr>
        <p:txBody>
          <a:bodyPr>
            <a:normAutofit/>
          </a:bodyPr>
          <a:lstStyle/>
          <a:p>
            <a:pPr algn="ctr"/>
            <a:r>
              <a:rPr lang="bg-BG" sz="2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СИМВОЛИ ЗА ОПАСНОСТ</a:t>
            </a:r>
            <a:r>
              <a:rPr lang="bg-BG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89092" y="941923"/>
            <a:ext cx="3926258" cy="58434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bg-BG" dirty="0" smtClean="0"/>
          </a:p>
          <a:p>
            <a:r>
              <a:rPr lang="bg-BG" dirty="0"/>
              <a:t>Корозивно </a:t>
            </a:r>
            <a:r>
              <a:rPr lang="bg-BG" dirty="0" smtClean="0"/>
              <a:t>вещество</a:t>
            </a:r>
          </a:p>
          <a:p>
            <a:endParaRPr lang="bg-BG" dirty="0" smtClean="0"/>
          </a:p>
          <a:p>
            <a:r>
              <a:rPr lang="bg-BG" dirty="0" smtClean="0"/>
              <a:t>Вещество</a:t>
            </a:r>
            <a:r>
              <a:rPr lang="bg-BG" dirty="0"/>
              <a:t>, опасно за </a:t>
            </a:r>
            <a:r>
              <a:rPr lang="bg-BG" dirty="0" smtClean="0"/>
              <a:t>здравето</a:t>
            </a:r>
          </a:p>
          <a:p>
            <a:pPr marL="0" indent="0">
              <a:buNone/>
            </a:pPr>
            <a:endParaRPr lang="bg-BG" dirty="0" smtClean="0"/>
          </a:p>
          <a:p>
            <a:r>
              <a:rPr lang="bg-BG" dirty="0"/>
              <a:t>Остра </a:t>
            </a:r>
            <a:r>
              <a:rPr lang="bg-BG" dirty="0" smtClean="0"/>
              <a:t>токсичност</a:t>
            </a:r>
          </a:p>
          <a:p>
            <a:endParaRPr lang="bg-BG" dirty="0" smtClean="0"/>
          </a:p>
          <a:p>
            <a:pPr>
              <a:lnSpc>
                <a:spcPct val="110000"/>
              </a:lnSpc>
            </a:pPr>
            <a:r>
              <a:rPr lang="bg-BG" dirty="0" smtClean="0"/>
              <a:t>Сериозна </a:t>
            </a:r>
            <a:r>
              <a:rPr lang="bg-BG" dirty="0"/>
              <a:t>опасност за </a:t>
            </a:r>
            <a:r>
              <a:rPr lang="bg-BG" dirty="0" smtClean="0"/>
              <a:t>здравето</a:t>
            </a:r>
          </a:p>
          <a:p>
            <a:endParaRPr lang="bg-BG" dirty="0" smtClean="0"/>
          </a:p>
          <a:p>
            <a:r>
              <a:rPr lang="ru-RU" dirty="0"/>
              <a:t>Вещество, опасно за околната среда</a:t>
            </a:r>
            <a:endParaRPr lang="bg-BG" dirty="0"/>
          </a:p>
        </p:txBody>
      </p:sp>
      <p:pic>
        <p:nvPicPr>
          <p:cNvPr id="10" name="Picture 9" descr="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220" y="3669744"/>
            <a:ext cx="669580" cy="66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338" y="5144568"/>
            <a:ext cx="692435" cy="60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Ima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042" y="5787995"/>
            <a:ext cx="783093" cy="640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260" y="2384300"/>
            <a:ext cx="631885" cy="534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3" y="3443185"/>
            <a:ext cx="646699" cy="521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Imag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602" y="1694001"/>
            <a:ext cx="748967" cy="69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Image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207" y="2892026"/>
            <a:ext cx="783711" cy="67157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ontent Placeholder 20"/>
          <p:cNvSpPr>
            <a:spLocks noGrp="1"/>
          </p:cNvSpPr>
          <p:nvPr>
            <p:ph sz="half" idx="1"/>
          </p:nvPr>
        </p:nvSpPr>
        <p:spPr>
          <a:xfrm>
            <a:off x="628650" y="1016950"/>
            <a:ext cx="3909167" cy="55373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bg-BG" dirty="0" smtClean="0"/>
          </a:p>
          <a:p>
            <a:r>
              <a:rPr lang="bg-BG" dirty="0" smtClean="0"/>
              <a:t>Газ </a:t>
            </a:r>
            <a:r>
              <a:rPr lang="bg-BG" dirty="0"/>
              <a:t>под </a:t>
            </a:r>
            <a:r>
              <a:rPr lang="bg-BG" dirty="0" smtClean="0"/>
              <a:t>налягане</a:t>
            </a:r>
          </a:p>
          <a:p>
            <a:endParaRPr lang="bg-BG" dirty="0" smtClean="0"/>
          </a:p>
          <a:p>
            <a:pPr marL="0" indent="0">
              <a:buNone/>
            </a:pPr>
            <a:endParaRPr lang="bg-BG" dirty="0"/>
          </a:p>
          <a:p>
            <a:r>
              <a:rPr lang="bg-BG" dirty="0" smtClean="0"/>
              <a:t>Експлозив</a:t>
            </a:r>
          </a:p>
          <a:p>
            <a:endParaRPr lang="bg-BG" dirty="0" smtClean="0"/>
          </a:p>
          <a:p>
            <a:pPr marL="0" indent="0">
              <a:buNone/>
            </a:pPr>
            <a:endParaRPr lang="bg-BG" dirty="0" smtClean="0"/>
          </a:p>
          <a:p>
            <a:r>
              <a:rPr lang="bg-BG" dirty="0"/>
              <a:t>Окисляващо </a:t>
            </a:r>
            <a:r>
              <a:rPr lang="bg-BG" dirty="0" smtClean="0"/>
              <a:t>вещество</a:t>
            </a:r>
          </a:p>
          <a:p>
            <a:pPr marL="0" indent="0">
              <a:buNone/>
            </a:pPr>
            <a:endParaRPr lang="bg-BG" dirty="0"/>
          </a:p>
          <a:p>
            <a:r>
              <a:rPr lang="bg-BG" dirty="0" err="1"/>
              <a:t>Запалимо</a:t>
            </a:r>
            <a:r>
              <a:rPr lang="bg-BG" dirty="0"/>
              <a:t> вещество</a:t>
            </a:r>
          </a:p>
          <a:p>
            <a:endParaRPr lang="bg-BG" dirty="0"/>
          </a:p>
        </p:txBody>
      </p:sp>
      <p:pic>
        <p:nvPicPr>
          <p:cNvPr id="24" name="Picture 23" descr="Image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59" y="2173036"/>
            <a:ext cx="761964" cy="774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0" y="188007"/>
            <a:ext cx="5106374" cy="683664"/>
          </a:xfrm>
          <a:prstGeom prst="rect">
            <a:avLst/>
          </a:prstGeom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233" y="310870"/>
            <a:ext cx="323374" cy="32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Imag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3" y="4721827"/>
            <a:ext cx="790575" cy="65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Image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384" y="5753285"/>
            <a:ext cx="799421" cy="675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24" y="3357002"/>
            <a:ext cx="828675" cy="762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187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03308"/>
          </a:xfrm>
        </p:spPr>
        <p:txBody>
          <a:bodyPr>
            <a:normAutofit/>
          </a:bodyPr>
          <a:lstStyle/>
          <a:p>
            <a:pPr algn="ctr"/>
            <a:r>
              <a:rPr lang="bg-B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ВИДОВЕ ОПАСНИ ПРОДУКТИ/ОТПАДЪЦИ</a:t>
            </a:r>
            <a:endParaRPr lang="bg-BG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0423"/>
            <a:ext cx="7886700" cy="4426539"/>
          </a:xfrm>
        </p:spPr>
        <p:txBody>
          <a:bodyPr>
            <a:normAutofit/>
          </a:bodyPr>
          <a:lstStyle/>
          <a:p>
            <a:pPr lvl="0" algn="just"/>
            <a:r>
              <a:rPr lang="bg-BG" sz="2000" dirty="0" smtClean="0"/>
              <a:t>Лаково </a:t>
            </a:r>
            <a:r>
              <a:rPr lang="bg-BG" sz="2000" dirty="0"/>
              <a:t>бояджийски материали и </a:t>
            </a:r>
            <a:r>
              <a:rPr lang="bg-BG" sz="2000" dirty="0" smtClean="0"/>
              <a:t>покрития;</a:t>
            </a:r>
          </a:p>
          <a:p>
            <a:pPr lvl="0" algn="just"/>
            <a:r>
              <a:rPr lang="bg-BG" sz="2000" dirty="0"/>
              <a:t>Домакински препарати и </a:t>
            </a:r>
            <a:r>
              <a:rPr lang="bg-BG" sz="2000" dirty="0" smtClean="0"/>
              <a:t>химикали;</a:t>
            </a:r>
          </a:p>
          <a:p>
            <a:pPr lvl="0" algn="just"/>
            <a:r>
              <a:rPr lang="bg-BG" sz="2000" dirty="0"/>
              <a:t>Фармацевтични </a:t>
            </a:r>
            <a:r>
              <a:rPr lang="bg-BG" sz="2000" dirty="0" smtClean="0"/>
              <a:t>продукти;</a:t>
            </a:r>
          </a:p>
          <a:p>
            <a:pPr lvl="0" algn="just"/>
            <a:r>
              <a:rPr lang="bg-BG" sz="2000" dirty="0"/>
              <a:t>Живак и </a:t>
            </a:r>
            <a:r>
              <a:rPr lang="bg-BG" sz="2000" dirty="0" err="1"/>
              <a:t>живаксъдържащи</a:t>
            </a:r>
            <a:r>
              <a:rPr lang="bg-BG" sz="2000" dirty="0"/>
              <a:t> </a:t>
            </a:r>
            <a:r>
              <a:rPr lang="bg-BG" sz="2000" dirty="0" smtClean="0"/>
              <a:t>отпадъци;</a:t>
            </a:r>
          </a:p>
          <a:p>
            <a:pPr lvl="0" algn="just"/>
            <a:r>
              <a:rPr lang="bg-BG" sz="2000" dirty="0"/>
              <a:t>Кърпи за изтриване и предпазни средства, замърсени с опасни </a:t>
            </a:r>
            <a:r>
              <a:rPr lang="bg-BG" sz="2000" dirty="0" smtClean="0"/>
              <a:t>вещества;</a:t>
            </a:r>
          </a:p>
          <a:p>
            <a:pPr lvl="0" algn="just"/>
            <a:r>
              <a:rPr lang="bg-BG" sz="2000" dirty="0"/>
              <a:t>Замърсени дървесни </a:t>
            </a:r>
            <a:r>
              <a:rPr lang="bg-BG" sz="2000" dirty="0" smtClean="0"/>
              <a:t>материали;</a:t>
            </a:r>
          </a:p>
          <a:p>
            <a:pPr marL="0" lvl="0" indent="0" algn="just">
              <a:buNone/>
            </a:pPr>
            <a:endParaRPr lang="bg-BG" sz="2000" dirty="0" smtClean="0"/>
          </a:p>
          <a:p>
            <a:pPr marL="0" lvl="0" indent="0" algn="just">
              <a:buNone/>
            </a:pPr>
            <a:endParaRPr lang="bg-BG" sz="2000" dirty="0"/>
          </a:p>
          <a:p>
            <a:pPr marL="0" indent="0" algn="just">
              <a:buNone/>
            </a:pPr>
            <a:endParaRPr lang="bg-BG" sz="2000" dirty="0" smtClean="0"/>
          </a:p>
          <a:p>
            <a:pPr marL="0" indent="0" algn="just">
              <a:buNone/>
            </a:pPr>
            <a:endParaRPr lang="bg-BG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0" y="145280"/>
            <a:ext cx="4739247" cy="700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785" y="204444"/>
            <a:ext cx="437938" cy="45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05" y="5037556"/>
            <a:ext cx="1830502" cy="123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773" y="4877284"/>
            <a:ext cx="1998909" cy="124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708" y="5302560"/>
            <a:ext cx="1724272" cy="114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096" y="4202675"/>
            <a:ext cx="1093689" cy="81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35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03308"/>
          </a:xfrm>
        </p:spPr>
        <p:txBody>
          <a:bodyPr>
            <a:normAutofit/>
          </a:bodyPr>
          <a:lstStyle/>
          <a:p>
            <a:pPr algn="ctr"/>
            <a:r>
              <a:rPr lang="bg-B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ВИДОВЕ ОПАСНИ ОТПАДЪЦИ</a:t>
            </a:r>
            <a:endParaRPr lang="bg-BG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0423"/>
            <a:ext cx="7886700" cy="4426539"/>
          </a:xfrm>
        </p:spPr>
        <p:txBody>
          <a:bodyPr>
            <a:normAutofit/>
          </a:bodyPr>
          <a:lstStyle/>
          <a:p>
            <a:pPr lvl="0" algn="just"/>
            <a:r>
              <a:rPr lang="bg-BG" sz="2000" dirty="0" smtClean="0"/>
              <a:t>Негодни </a:t>
            </a:r>
            <a:r>
              <a:rPr lang="bg-BG" sz="2000" dirty="0"/>
              <a:t>за употреба </a:t>
            </a:r>
            <a:endParaRPr lang="bg-BG" sz="2000" dirty="0" smtClean="0"/>
          </a:p>
          <a:p>
            <a:pPr marL="0" lvl="0" indent="0" algn="just">
              <a:buNone/>
            </a:pPr>
            <a:r>
              <a:rPr lang="bg-BG" sz="2000" dirty="0" smtClean="0"/>
              <a:t>батерии </a:t>
            </a:r>
            <a:r>
              <a:rPr lang="bg-BG" sz="2000" dirty="0"/>
              <a:t>и </a:t>
            </a:r>
            <a:r>
              <a:rPr lang="bg-BG" sz="2000" dirty="0" smtClean="0"/>
              <a:t>акумулатори</a:t>
            </a:r>
          </a:p>
          <a:p>
            <a:pPr marL="0" lvl="0" indent="0" algn="just">
              <a:buNone/>
            </a:pPr>
            <a:endParaRPr lang="bg-BG" sz="2000" dirty="0" smtClean="0"/>
          </a:p>
          <a:p>
            <a:pPr marL="0" lvl="0" indent="0" algn="just">
              <a:buNone/>
            </a:pPr>
            <a:endParaRPr lang="bg-BG" sz="2000" dirty="0" smtClean="0"/>
          </a:p>
          <a:p>
            <a:pPr lvl="0" algn="just"/>
            <a:r>
              <a:rPr lang="bg-BG" sz="2000" dirty="0"/>
              <a:t>Излязло от употреба </a:t>
            </a:r>
            <a:r>
              <a:rPr lang="bg-BG" sz="2000" dirty="0" smtClean="0"/>
              <a:t>електрическо </a:t>
            </a:r>
          </a:p>
          <a:p>
            <a:pPr marL="0" lvl="0" indent="0" algn="just">
              <a:buNone/>
            </a:pPr>
            <a:r>
              <a:rPr lang="bg-BG" sz="2000" dirty="0" smtClean="0"/>
              <a:t>и </a:t>
            </a:r>
            <a:r>
              <a:rPr lang="bg-BG" sz="2000" dirty="0"/>
              <a:t>електронно </a:t>
            </a:r>
            <a:r>
              <a:rPr lang="bg-BG" sz="2000" dirty="0" smtClean="0"/>
              <a:t>оборудване;</a:t>
            </a:r>
          </a:p>
          <a:p>
            <a:pPr marL="0" lvl="0" indent="0" algn="just">
              <a:buNone/>
            </a:pPr>
            <a:endParaRPr lang="bg-BG" sz="2000" dirty="0" smtClean="0"/>
          </a:p>
          <a:p>
            <a:pPr marL="0" lvl="0" indent="0" algn="just">
              <a:buNone/>
            </a:pPr>
            <a:endParaRPr lang="bg-BG" sz="2000" dirty="0" smtClean="0"/>
          </a:p>
          <a:p>
            <a:pPr marL="0" lvl="0" indent="0" algn="just">
              <a:buNone/>
            </a:pPr>
            <a:endParaRPr lang="bg-BG" sz="2000" dirty="0" smtClean="0"/>
          </a:p>
          <a:p>
            <a:pPr lvl="0" algn="just"/>
            <a:r>
              <a:rPr lang="bg-BG" sz="2000" dirty="0"/>
              <a:t>Отработени </a:t>
            </a:r>
            <a:r>
              <a:rPr lang="bg-BG" sz="2000" dirty="0" smtClean="0"/>
              <a:t>масла</a:t>
            </a:r>
          </a:p>
          <a:p>
            <a:pPr marL="0" lvl="0" indent="0" algn="just">
              <a:buNone/>
            </a:pPr>
            <a:endParaRPr lang="bg-BG" sz="2000" dirty="0" smtClean="0"/>
          </a:p>
          <a:p>
            <a:pPr marL="0" lvl="0" indent="0" algn="just">
              <a:buNone/>
            </a:pPr>
            <a:endParaRPr lang="bg-BG" sz="2000" dirty="0"/>
          </a:p>
          <a:p>
            <a:pPr marL="0" indent="0" algn="just">
              <a:buNone/>
            </a:pPr>
            <a:endParaRPr lang="bg-BG" sz="2000" dirty="0" smtClean="0"/>
          </a:p>
          <a:p>
            <a:pPr marL="0" indent="0" algn="just">
              <a:buNone/>
            </a:pPr>
            <a:endParaRPr lang="bg-BG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0" y="313509"/>
            <a:ext cx="4739247" cy="7610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980" y="718457"/>
            <a:ext cx="437938" cy="45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358" y="1548926"/>
            <a:ext cx="2387592" cy="96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849" y="3458675"/>
            <a:ext cx="1853988" cy="105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77" y="5130871"/>
            <a:ext cx="1560048" cy="134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154" y="3458676"/>
            <a:ext cx="1406480" cy="105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25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501"/>
            <a:ext cx="7886700" cy="495300"/>
          </a:xfrm>
        </p:spPr>
        <p:txBody>
          <a:bodyPr>
            <a:normAutofit/>
          </a:bodyPr>
          <a:lstStyle/>
          <a:p>
            <a:pPr algn="ctr"/>
            <a:r>
              <a:rPr lang="bg-BG" sz="2000" b="1" dirty="0" smtClean="0"/>
              <a:t>Швейцарският опит</a:t>
            </a:r>
            <a:endParaRPr lang="bg-BG" sz="2000" b="1" dirty="0"/>
          </a:p>
        </p:txBody>
      </p:sp>
      <p:pic>
        <p:nvPicPr>
          <p:cNvPr id="6149" name="Picture 5" descr="D:\HHW\Photos\Switzerland 2016\20160715_114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3" y="4677150"/>
            <a:ext cx="3114674" cy="186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HHW\Photos\Switzerland 2016\IMG_19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3" y="3000648"/>
            <a:ext cx="3749677" cy="24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HHW\Photos\Switzerland 2016\20160715_1142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64" y="3457574"/>
            <a:ext cx="3097158" cy="20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6" y="2038860"/>
            <a:ext cx="3564886" cy="213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0" y="167466"/>
            <a:ext cx="5106374" cy="585010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764" y="271907"/>
            <a:ext cx="453089" cy="43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83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</TotalTime>
  <Words>469</Words>
  <Application>Microsoft Office PowerPoint</Application>
  <PresentationFormat>On-screen Show (4:3)</PresentationFormat>
  <Paragraphs>127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тема</vt:lpstr>
      <vt:lpstr>PowerPoint Presentation</vt:lpstr>
      <vt:lpstr>PowerPoint Presentation</vt:lpstr>
      <vt:lpstr>PUDOOП                                                                                                                                                                                                        </vt:lpstr>
      <vt:lpstr>PowerPoint Presentation</vt:lpstr>
      <vt:lpstr>PowerPoint Presentation</vt:lpstr>
      <vt:lpstr>СИМВОЛИ ЗА ОПАСНОСТ </vt:lpstr>
      <vt:lpstr>ВИДОВЕ ОПАСНИ ПРОДУКТИ/ОТПАДЪЦИ</vt:lpstr>
      <vt:lpstr>ВИДОВЕ ОПАСНИ ОТПАДЪЦИ</vt:lpstr>
      <vt:lpstr>Швейцарският опит</vt:lpstr>
      <vt:lpstr>Пилотен център - Съединение</vt:lpstr>
      <vt:lpstr>Пилотен център - Левски</vt:lpstr>
      <vt:lpstr>PowerPoint Presentation</vt:lpstr>
      <vt:lpstr>PowerPoint Presentation</vt:lpstr>
      <vt:lpstr>ТРУДНОСТИ ПРИ РЕАЛИЗИРАНЕТО НА ПРОЕКТА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www.pudoos.bg</dc:title>
  <dc:creator>Natalia</dc:creator>
  <cp:lastModifiedBy>magy</cp:lastModifiedBy>
  <cp:revision>206</cp:revision>
  <dcterms:created xsi:type="dcterms:W3CDTF">2015-12-02T09:50:09Z</dcterms:created>
  <dcterms:modified xsi:type="dcterms:W3CDTF">2019-10-15T15:08:25Z</dcterms:modified>
</cp:coreProperties>
</file>